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77690-1AB4-0F41-9623-96456201A88C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34835-829A-9F4E-8CAC-500B7D405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84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31383-9A65-344A-95F2-93BD624DEF51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A83D8-8A22-0D47-895D-C34E201E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31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r>
              <a:rPr lang="en-US" baseline="0" dirty="0" smtClean="0"/>
              <a:t> sample = randomized</a:t>
            </a:r>
          </a:p>
          <a:p>
            <a:r>
              <a:rPr lang="en-US" baseline="0" dirty="0" smtClean="0"/>
              <a:t>Nonprobability =&gt; can NOT infer about the larger population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A83D8-8A22-0D47-895D-C34E201E5D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25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WRITE GOOD SURVEY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Amy Moffat, PhD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38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339605"/>
          </a:xfrm>
        </p:spPr>
        <p:txBody>
          <a:bodyPr>
            <a:normAutofit/>
          </a:bodyPr>
          <a:lstStyle/>
          <a:p>
            <a:r>
              <a:rPr lang="en-US" sz="2400" dirty="0"/>
              <a:t>More people have attended the movie, </a:t>
            </a:r>
            <a:r>
              <a:rPr lang="en-US" sz="2400" i="1" dirty="0"/>
              <a:t>Gone with the Wind</a:t>
            </a:r>
            <a:r>
              <a:rPr lang="en-US" sz="2400" dirty="0"/>
              <a:t>, than any other motion picture produced this century</a:t>
            </a:r>
            <a:r>
              <a:rPr lang="en-US" sz="2400" dirty="0" smtClean="0"/>
              <a:t>.  </a:t>
            </a:r>
            <a:r>
              <a:rPr lang="en-US" sz="2400" dirty="0"/>
              <a:t>Have you seen this movie? </a:t>
            </a:r>
          </a:p>
          <a:p>
            <a:pPr marL="228600" lvl="1" indent="0">
              <a:buNone/>
            </a:pPr>
            <a:r>
              <a:rPr lang="en-US" sz="2000" dirty="0" smtClean="0"/>
              <a:t>	Yes 	No</a:t>
            </a:r>
          </a:p>
          <a:p>
            <a:r>
              <a:rPr lang="en-US" sz="2400" dirty="0" smtClean="0"/>
              <a:t>Problem?  </a:t>
            </a:r>
          </a:p>
          <a:p>
            <a:pPr lvl="1"/>
            <a:r>
              <a:rPr lang="en-US" sz="2000" dirty="0" smtClean="0"/>
              <a:t>Biased / Leading</a:t>
            </a:r>
          </a:p>
          <a:p>
            <a:r>
              <a:rPr lang="en-US" sz="2400" dirty="0" smtClean="0"/>
              <a:t>Solution?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Have you seen the movie Gone with the Wind? </a:t>
            </a:r>
          </a:p>
          <a:p>
            <a:pPr marL="228600" lvl="1" indent="0">
              <a:buNone/>
            </a:pPr>
            <a:r>
              <a:rPr lang="en-US" sz="2000" dirty="0" smtClean="0"/>
              <a:t>	Yes 	No 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84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57420"/>
            <a:ext cx="7556313" cy="456338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In your opinion, how would you rate the speed and accuracy of your work? </a:t>
            </a:r>
            <a:endParaRPr lang="en-US" sz="2400" dirty="0" smtClean="0"/>
          </a:p>
          <a:p>
            <a:pPr marL="228600" lvl="1" indent="0">
              <a:buNone/>
            </a:pPr>
            <a:r>
              <a:rPr lang="en-US" sz="2000" dirty="0" smtClean="0"/>
              <a:t>    Excellent 	Good 	   Fair 	Poor </a:t>
            </a:r>
          </a:p>
          <a:p>
            <a:r>
              <a:rPr lang="en-US" sz="2400" dirty="0" smtClean="0"/>
              <a:t>Problem?</a:t>
            </a:r>
          </a:p>
          <a:p>
            <a:pPr lvl="1"/>
            <a:r>
              <a:rPr lang="en-US" sz="2000" dirty="0" smtClean="0"/>
              <a:t>Double-barreled</a:t>
            </a:r>
          </a:p>
          <a:p>
            <a:r>
              <a:rPr lang="en-US" sz="2400" dirty="0" smtClean="0"/>
              <a:t>Solution?</a:t>
            </a:r>
          </a:p>
          <a:p>
            <a:r>
              <a:rPr lang="en-US" sz="2400" dirty="0"/>
              <a:t>In your opinion, how would you rate the speed of your work? </a:t>
            </a:r>
          </a:p>
          <a:p>
            <a:pPr marL="228600" lvl="1" indent="0">
              <a:buNone/>
            </a:pPr>
            <a:r>
              <a:rPr lang="en-US" sz="2000" dirty="0"/>
              <a:t> Excellent 	Good 	   Fair 	Poor </a:t>
            </a:r>
            <a:endParaRPr lang="en-US" sz="20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your opinion, how would you rate the accuracy of your work? </a:t>
            </a:r>
          </a:p>
          <a:p>
            <a:pPr marL="228600" lvl="1" indent="0">
              <a:buNone/>
            </a:pPr>
            <a:r>
              <a:rPr lang="en-US" sz="2000" dirty="0"/>
              <a:t> Excellent 	Good 	   Fair 	Poor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57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57420"/>
            <a:ext cx="7556313" cy="462245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Did you first hear about the bombing: 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 smtClean="0"/>
              <a:t>______ </a:t>
            </a:r>
            <a:r>
              <a:rPr lang="en-US" sz="2000" dirty="0"/>
              <a:t>from a friend or relative</a:t>
            </a:r>
            <a:br>
              <a:rPr lang="en-US" sz="2000" dirty="0"/>
            </a:br>
            <a:r>
              <a:rPr lang="en-US" sz="2000" dirty="0"/>
              <a:t>______ from a newspaper</a:t>
            </a:r>
            <a:br>
              <a:rPr lang="en-US" sz="2000" dirty="0"/>
            </a:br>
            <a:r>
              <a:rPr lang="en-US" sz="2000" dirty="0"/>
              <a:t>______ from the television or radio or other electronic </a:t>
            </a:r>
            <a:r>
              <a:rPr lang="en-US" sz="2000" dirty="0" smtClean="0"/>
              <a:t>media 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 smtClean="0"/>
              <a:t>______ from your spouse			                    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 smtClean="0"/>
              <a:t>______ at work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Problem?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Categories are not mutually exclusive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Solution?</a:t>
            </a:r>
          </a:p>
          <a:p>
            <a:r>
              <a:rPr lang="en-US" sz="2400" dirty="0"/>
              <a:t>Did you first hear about the bombing</a:t>
            </a:r>
            <a:r>
              <a:rPr lang="en-US" sz="2400" dirty="0" smtClean="0"/>
              <a:t>: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200" dirty="0" smtClean="0"/>
              <a:t>____ </a:t>
            </a:r>
            <a:r>
              <a:rPr lang="en-US" sz="2200" dirty="0"/>
              <a:t>from a friend 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200" dirty="0"/>
              <a:t>____ from a relative</a:t>
            </a:r>
            <a:br>
              <a:rPr lang="en-US" sz="2200" dirty="0"/>
            </a:br>
            <a:r>
              <a:rPr lang="en-US" sz="2200" dirty="0"/>
              <a:t>____ from a media source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794447"/>
          </a:xfrm>
        </p:spPr>
        <p:txBody>
          <a:bodyPr>
            <a:normAutofit/>
          </a:bodyPr>
          <a:lstStyle/>
          <a:p>
            <a:r>
              <a:rPr lang="en-US" sz="2400" dirty="0"/>
              <a:t>How do you feel about the following statement? </a:t>
            </a:r>
            <a:r>
              <a:rPr lang="en-US" sz="2400" dirty="0" smtClean="0"/>
              <a:t>                    We </a:t>
            </a:r>
            <a:r>
              <a:rPr lang="en-US" sz="2400" dirty="0"/>
              <a:t>should not reduce military spending. </a:t>
            </a:r>
          </a:p>
          <a:p>
            <a:pPr marL="228600" lvl="1" indent="0">
              <a:buNone/>
            </a:pPr>
            <a:r>
              <a:rPr lang="en-US" sz="2000" dirty="0"/>
              <a:t>Strongly agree  </a:t>
            </a:r>
            <a:r>
              <a:rPr lang="en-US" sz="2000" dirty="0" smtClean="0"/>
              <a:t>   Agree    Disagree 	Strongly disagree</a:t>
            </a:r>
          </a:p>
          <a:p>
            <a:r>
              <a:rPr lang="en-US" sz="2400" dirty="0" smtClean="0"/>
              <a:t>Problem?</a:t>
            </a:r>
          </a:p>
          <a:p>
            <a:pPr lvl="1"/>
            <a:r>
              <a:rPr lang="en-US" sz="2000" dirty="0" smtClean="0"/>
              <a:t> Double Negative</a:t>
            </a:r>
          </a:p>
          <a:p>
            <a:r>
              <a:rPr lang="en-US" sz="2400" dirty="0" smtClean="0"/>
              <a:t>Solution?</a:t>
            </a:r>
          </a:p>
          <a:p>
            <a:r>
              <a:rPr lang="en-US" sz="2400" dirty="0"/>
              <a:t>How do you feel about the following statement?                     We should </a:t>
            </a:r>
            <a:r>
              <a:rPr lang="en-US" sz="2400" dirty="0" smtClean="0"/>
              <a:t>reduce </a:t>
            </a:r>
            <a:r>
              <a:rPr lang="en-US" sz="2400" dirty="0"/>
              <a:t>military spending. </a:t>
            </a:r>
          </a:p>
          <a:p>
            <a:pPr marL="228600" lvl="1" indent="0">
              <a:buNone/>
            </a:pPr>
            <a:r>
              <a:rPr lang="en-US" sz="2000" dirty="0"/>
              <a:t>Strongly agree </a:t>
            </a:r>
            <a:r>
              <a:rPr lang="en-US" sz="2000" dirty="0" smtClean="0"/>
              <a:t>     Agree    Disagree </a:t>
            </a:r>
            <a:r>
              <a:rPr lang="en-US" sz="2000" dirty="0"/>
              <a:t>	Strongly disagr</a:t>
            </a:r>
            <a:r>
              <a:rPr lang="en-US" dirty="0"/>
              <a:t>ee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0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794447"/>
          </a:xfrm>
        </p:spPr>
        <p:txBody>
          <a:bodyPr>
            <a:noAutofit/>
          </a:bodyPr>
          <a:lstStyle/>
          <a:p>
            <a:r>
              <a:rPr lang="en-US" sz="2400" dirty="0"/>
              <a:t>Higher than single-family density is acceptable in order to make housing affordable</a:t>
            </a:r>
            <a:r>
              <a:rPr lang="en-US" sz="2400" dirty="0" smtClean="0"/>
              <a:t>.</a:t>
            </a:r>
          </a:p>
          <a:p>
            <a:pPr marL="228600" lvl="1" indent="0">
              <a:buNone/>
            </a:pPr>
            <a:r>
              <a:rPr lang="en-US" sz="1600" dirty="0" smtClean="0"/>
              <a:t>Strongly Agree      Agree 	  Undecided       Disagree        Strongly Disagree</a:t>
            </a:r>
            <a:endParaRPr lang="en-US" dirty="0" smtClean="0"/>
          </a:p>
          <a:p>
            <a:r>
              <a:rPr lang="en-US" sz="2400" dirty="0" smtClean="0"/>
              <a:t>Problem?</a:t>
            </a:r>
          </a:p>
          <a:p>
            <a:pPr lvl="1"/>
            <a:r>
              <a:rPr lang="en-US" sz="2000" dirty="0" smtClean="0"/>
              <a:t>Ambiguous</a:t>
            </a:r>
          </a:p>
          <a:p>
            <a:r>
              <a:rPr lang="en-US" sz="2400" dirty="0" smtClean="0"/>
              <a:t>Solution?</a:t>
            </a:r>
          </a:p>
          <a:p>
            <a:r>
              <a:rPr lang="en-US" sz="2400" dirty="0"/>
              <a:t>In order to make housing affordable, is it acceptable to build housing whose buildings hold more than one family? </a:t>
            </a:r>
          </a:p>
          <a:p>
            <a:pPr marL="228600" lvl="1" indent="0">
              <a:buClr>
                <a:srgbClr val="663366">
                  <a:lumMod val="60000"/>
                  <a:lumOff val="40000"/>
                </a:srgbClr>
              </a:buClr>
              <a:buNone/>
            </a:pP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Strongly Agree      Agree 	  Undecided       Disagree        Strongly Disagree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05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47287"/>
            <a:ext cx="7556313" cy="4917823"/>
          </a:xfrm>
        </p:spPr>
        <p:txBody>
          <a:bodyPr>
            <a:noAutofit/>
          </a:bodyPr>
          <a:lstStyle/>
          <a:p>
            <a:r>
              <a:rPr lang="en-US" sz="1800" dirty="0"/>
              <a:t>People grow up in all different types of families. What type of family did you grow up in? </a:t>
            </a:r>
          </a:p>
          <a:p>
            <a:pPr marL="228600" lvl="1" indent="0">
              <a:buNone/>
            </a:pPr>
            <a:r>
              <a:rPr lang="en-US" sz="1600" dirty="0"/>
              <a:t>______Mom as single parent ______Dad as a single parent </a:t>
            </a:r>
            <a:r>
              <a:rPr lang="en-US" sz="1600" dirty="0" smtClean="0"/>
              <a:t>               ______Both </a:t>
            </a:r>
            <a:r>
              <a:rPr lang="en-US" sz="1600" dirty="0"/>
              <a:t>Mom and Dad </a:t>
            </a:r>
          </a:p>
          <a:p>
            <a:r>
              <a:rPr lang="en-US" sz="1800" dirty="0" smtClean="0"/>
              <a:t>Problem?</a:t>
            </a:r>
          </a:p>
          <a:p>
            <a:pPr lvl="1"/>
            <a:r>
              <a:rPr lang="en-US" sz="1600" dirty="0" smtClean="0"/>
              <a:t>Categories are not exhaustive</a:t>
            </a:r>
          </a:p>
          <a:p>
            <a:r>
              <a:rPr lang="en-US" sz="1800" dirty="0" smtClean="0"/>
              <a:t>Solution?</a:t>
            </a:r>
          </a:p>
          <a:p>
            <a:r>
              <a:rPr lang="en-US" sz="1800" dirty="0"/>
              <a:t>People grow up in all types of families. What type of family did you grow up in? </a:t>
            </a:r>
            <a:endParaRPr lang="en-US" sz="1800" dirty="0" smtClean="0"/>
          </a:p>
          <a:p>
            <a:pPr marL="228600" lvl="1" indent="0">
              <a:buNone/>
            </a:pPr>
            <a:r>
              <a:rPr lang="en-US" sz="1600" dirty="0" smtClean="0"/>
              <a:t>____two </a:t>
            </a:r>
            <a:r>
              <a:rPr lang="en-US" sz="1600" dirty="0"/>
              <a:t>biological parents</a:t>
            </a:r>
            <a:br>
              <a:rPr lang="en-US" sz="1600" dirty="0"/>
            </a:br>
            <a:r>
              <a:rPr lang="en-US" sz="1600" dirty="0"/>
              <a:t>____one biological parent &amp; a step parent</a:t>
            </a:r>
            <a:br>
              <a:rPr lang="en-US" sz="1600" dirty="0"/>
            </a:br>
            <a:r>
              <a:rPr lang="en-US" sz="1600" dirty="0"/>
              <a:t>____ mom as a single parent</a:t>
            </a:r>
            <a:br>
              <a:rPr lang="en-US" sz="1600" dirty="0"/>
            </a:br>
            <a:r>
              <a:rPr lang="en-US" sz="1600" dirty="0"/>
              <a:t>____ dad as a single parent</a:t>
            </a:r>
            <a:br>
              <a:rPr lang="en-US" sz="1600" dirty="0"/>
            </a:br>
            <a:r>
              <a:rPr lang="en-US" sz="1600" dirty="0"/>
              <a:t>____ with a relative other than my biological parents</a:t>
            </a:r>
            <a:br>
              <a:rPr lang="en-US" sz="1600" dirty="0"/>
            </a:br>
            <a:r>
              <a:rPr lang="en-US" sz="1600" dirty="0"/>
              <a:t>____ in foster care</a:t>
            </a:r>
            <a:br>
              <a:rPr lang="en-US" sz="1600" dirty="0"/>
            </a:br>
            <a:r>
              <a:rPr lang="en-US" sz="1600" dirty="0"/>
              <a:t>____ with adoptive parent(s) </a:t>
            </a:r>
          </a:p>
        </p:txBody>
      </p:sp>
    </p:spTree>
    <p:extLst>
      <p:ext uri="{BB962C8B-B14F-4D97-AF65-F5344CB8AC3E}">
        <p14:creationId xmlns:p14="http://schemas.microsoft.com/office/powerpoint/2010/main" val="129945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 Real Life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Questionnaires</a:t>
            </a:r>
          </a:p>
          <a:p>
            <a:r>
              <a:rPr lang="en-US" sz="2400" dirty="0" smtClean="0"/>
              <a:t>Large number of respondents (if small number, better to do interviews)</a:t>
            </a:r>
          </a:p>
          <a:p>
            <a:r>
              <a:rPr lang="en-US" sz="2400" dirty="0" smtClean="0"/>
              <a:t>Either use probability or nonprobability sampling</a:t>
            </a:r>
          </a:p>
          <a:p>
            <a:r>
              <a:rPr lang="en-US" sz="2400" dirty="0" smtClean="0"/>
              <a:t>Systematic procedures are used to ask predetermined questions and record answers</a:t>
            </a:r>
          </a:p>
          <a:p>
            <a:r>
              <a:rPr lang="en-US" sz="2400" dirty="0" smtClean="0"/>
              <a:t>Answers are numerically coded and analyzed with aid of statistical software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684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Ask Survey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91259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CLARITY</a:t>
            </a:r>
          </a:p>
          <a:p>
            <a:pPr lvl="1"/>
            <a:r>
              <a:rPr lang="en-US" sz="2400" dirty="0" smtClean="0"/>
              <a:t>Questions should mean the same thing to every respondent</a:t>
            </a:r>
          </a:p>
          <a:p>
            <a:pPr lvl="1"/>
            <a:r>
              <a:rPr lang="en-US" sz="2400" dirty="0" smtClean="0"/>
              <a:t>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reading level</a:t>
            </a:r>
          </a:p>
          <a:p>
            <a:pPr lvl="1"/>
            <a:r>
              <a:rPr lang="en-US" sz="2400" dirty="0" smtClean="0"/>
              <a:t>Short questions are best</a:t>
            </a:r>
          </a:p>
          <a:p>
            <a:r>
              <a:rPr lang="en-US" sz="2800" dirty="0" smtClean="0"/>
              <a:t>CONSISTENCY</a:t>
            </a:r>
          </a:p>
          <a:p>
            <a:pPr lvl="1"/>
            <a:r>
              <a:rPr lang="en-US" sz="2400" dirty="0" smtClean="0"/>
              <a:t>Keep directions the same, or as similar as possible</a:t>
            </a:r>
          </a:p>
          <a:p>
            <a:pPr lvl="1"/>
            <a:r>
              <a:rPr lang="en-US" sz="2400" dirty="0" smtClean="0"/>
              <a:t>Keep answers to positive/negative questions in same question (unless there is a good reason to mix it up)</a:t>
            </a:r>
          </a:p>
          <a:p>
            <a:pPr lvl="1"/>
            <a:r>
              <a:rPr lang="en-US" sz="2400" dirty="0" smtClean="0"/>
              <a:t>Cluster similar types of items together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14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Ask Survey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OPEN-ENDED AND CLOSE-ENDED QUESTIONS</a:t>
            </a:r>
          </a:p>
          <a:p>
            <a:pPr lvl="1"/>
            <a:r>
              <a:rPr lang="en-US" sz="2800" dirty="0" smtClean="0"/>
              <a:t>Close-ended questions ensure uniformity, can be easier for the subject to answer, and can be easier to analyze</a:t>
            </a:r>
          </a:p>
          <a:p>
            <a:pPr lvl="1"/>
            <a:r>
              <a:rPr lang="en-US" sz="2800" dirty="0" smtClean="0"/>
              <a:t>Open-ended questions allow for more subtle responses and perhaps more precise measurement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477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Double-barreled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60543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Avoid double-barreled questions, which are questions that “force” two sentiments to coexist</a:t>
            </a:r>
          </a:p>
          <a:p>
            <a:r>
              <a:rPr lang="en-US" dirty="0" smtClean="0"/>
              <a:t>Example:  Please </a:t>
            </a:r>
            <a:r>
              <a:rPr lang="en-US" dirty="0"/>
              <a:t>indicate how much you agree or disagree with each of the following statements about the childcare program. </a:t>
            </a:r>
          </a:p>
          <a:p>
            <a:pPr marL="0" indent="0">
              <a:buNone/>
            </a:pPr>
            <a:r>
              <a:rPr lang="en-US" i="1" dirty="0"/>
              <a:t>Incorrect: </a:t>
            </a:r>
            <a:endParaRPr lang="en-US" dirty="0"/>
          </a:p>
          <a:p>
            <a:r>
              <a:rPr lang="en-US" dirty="0"/>
              <a:t>I feel welcomed by staff and other youth at the center </a:t>
            </a:r>
          </a:p>
          <a:p>
            <a:pPr marL="0" indent="0">
              <a:buNone/>
            </a:pPr>
            <a:r>
              <a:rPr lang="en-US" i="1" dirty="0"/>
              <a:t>Correction: </a:t>
            </a:r>
            <a:endParaRPr lang="en-US" dirty="0"/>
          </a:p>
          <a:p>
            <a:r>
              <a:rPr lang="en-US" dirty="0"/>
              <a:t>I feel welcomed by staff at the </a:t>
            </a:r>
            <a:r>
              <a:rPr lang="en-US" dirty="0" smtClean="0"/>
              <a:t>center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I </a:t>
            </a:r>
            <a:r>
              <a:rPr lang="en-US" dirty="0"/>
              <a:t>feel welcomed by other youth at the center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Biased / Leading questions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605434"/>
          </a:xfrm>
        </p:spPr>
        <p:txBody>
          <a:bodyPr>
            <a:normAutofit/>
          </a:bodyPr>
          <a:lstStyle/>
          <a:p>
            <a:r>
              <a:rPr lang="en-US" dirty="0" smtClean="0"/>
              <a:t>Avoid biased questions</a:t>
            </a:r>
          </a:p>
          <a:p>
            <a:r>
              <a:rPr lang="en-US" dirty="0" smtClean="0"/>
              <a:t>Social desirability is a common problem</a:t>
            </a:r>
          </a:p>
          <a:p>
            <a:r>
              <a:rPr lang="en-US" dirty="0" smtClean="0"/>
              <a:t>Avoid associating an attitude or a position with a prestigious person or agency</a:t>
            </a:r>
          </a:p>
          <a:p>
            <a:r>
              <a:rPr lang="en-US" dirty="0" smtClean="0"/>
              <a:t>Include both positive and negative choices in the question</a:t>
            </a:r>
          </a:p>
          <a:p>
            <a:r>
              <a:rPr lang="en-US" dirty="0" smtClean="0"/>
              <a:t>Be aware of “loaded” terms</a:t>
            </a:r>
          </a:p>
          <a:p>
            <a:r>
              <a:rPr lang="en-US" dirty="0" smtClean="0"/>
              <a:t>Be aware of “acquiescence” – which is when a respondent “gives up” and provides similar responses to similarly formatted question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0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Biased / Leading questions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605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Incorrect</a:t>
            </a:r>
            <a:r>
              <a:rPr lang="en-US" i="1" dirty="0"/>
              <a:t>: </a:t>
            </a: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Community organizing is hard</a:t>
            </a:r>
            <a:r>
              <a:rPr lang="en-US" dirty="0" smtClean="0"/>
              <a:t>.  </a:t>
            </a:r>
            <a:r>
              <a:rPr lang="en-US" dirty="0"/>
              <a:t>Do leadership trainings help you feel prepared for community organizing? </a:t>
            </a:r>
          </a:p>
          <a:p>
            <a:pPr marL="228600" lvl="1" indent="0">
              <a:buNone/>
            </a:pPr>
            <a:r>
              <a:rPr lang="en-US" dirty="0"/>
              <a:t>Much more prepared  </a:t>
            </a:r>
            <a:r>
              <a:rPr lang="en-US" dirty="0" smtClean="0"/>
              <a:t>                           Somewhat </a:t>
            </a:r>
            <a:r>
              <a:rPr lang="en-US" dirty="0"/>
              <a:t>more prepared </a:t>
            </a:r>
            <a:endParaRPr lang="en-US" dirty="0" smtClean="0"/>
          </a:p>
          <a:p>
            <a:pPr marL="228600" lvl="1" indent="0">
              <a:buNone/>
            </a:pPr>
            <a:r>
              <a:rPr lang="en-US" dirty="0" smtClean="0"/>
              <a:t>Slightly </a:t>
            </a:r>
            <a:r>
              <a:rPr lang="en-US" dirty="0"/>
              <a:t>more prepared  </a:t>
            </a:r>
            <a:r>
              <a:rPr lang="en-US" dirty="0" smtClean="0"/>
              <a:t>                       Not </a:t>
            </a:r>
            <a:r>
              <a:rPr lang="en-US" dirty="0"/>
              <a:t>more prepared </a:t>
            </a:r>
          </a:p>
          <a:p>
            <a:pPr marL="0" indent="0">
              <a:buNone/>
            </a:pPr>
            <a:r>
              <a:rPr lang="en-US" i="1" dirty="0" smtClean="0"/>
              <a:t>Correction</a:t>
            </a:r>
            <a:r>
              <a:rPr lang="en-US" i="1" dirty="0"/>
              <a:t>: </a:t>
            </a: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The leadership trainings prepare me for community organizing. </a:t>
            </a:r>
            <a:endParaRPr lang="en-US" dirty="0" smtClean="0"/>
          </a:p>
          <a:p>
            <a:pPr marL="228600" lvl="1" indent="0">
              <a:buNone/>
            </a:pPr>
            <a:r>
              <a:rPr lang="en-US" dirty="0" smtClean="0"/>
              <a:t>Strongly </a:t>
            </a:r>
            <a:r>
              <a:rPr lang="en-US" dirty="0"/>
              <a:t>agree </a:t>
            </a:r>
            <a:r>
              <a:rPr lang="en-US" dirty="0" smtClean="0"/>
              <a:t>	      Agree        Disagree        Strongly </a:t>
            </a:r>
            <a:r>
              <a:rPr lang="en-US" dirty="0"/>
              <a:t>disagree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6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Double negatives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8535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Avoid questions with double negatives</a:t>
            </a:r>
          </a:p>
          <a:p>
            <a:r>
              <a:rPr lang="en-US" dirty="0" smtClean="0"/>
              <a:t>It could be a </a:t>
            </a:r>
            <a:r>
              <a:rPr lang="en-US" dirty="0"/>
              <a:t>negative statement containing two negative elements </a:t>
            </a:r>
            <a:r>
              <a:rPr lang="en-US" dirty="0" smtClean="0"/>
              <a:t>(</a:t>
            </a:r>
            <a:r>
              <a:rPr lang="en-US" i="1" dirty="0" smtClean="0"/>
              <a:t>didn't </a:t>
            </a:r>
            <a:r>
              <a:rPr lang="en-US" i="1" dirty="0"/>
              <a:t>say nothing</a:t>
            </a:r>
            <a:r>
              <a:rPr lang="en-US" dirty="0"/>
              <a:t> ).</a:t>
            </a:r>
          </a:p>
          <a:p>
            <a:r>
              <a:rPr lang="en-US" dirty="0" smtClean="0"/>
              <a:t>Or it could be a </a:t>
            </a:r>
            <a:r>
              <a:rPr lang="en-US" dirty="0"/>
              <a:t>positive statement in which two negative elements are used to produce the positive force, usually for some particular rhetorical effect </a:t>
            </a:r>
            <a:r>
              <a:rPr lang="en-US" dirty="0" smtClean="0"/>
              <a:t>(</a:t>
            </a:r>
            <a:r>
              <a:rPr lang="en-US" i="1" dirty="0" smtClean="0"/>
              <a:t>there </a:t>
            </a:r>
            <a:r>
              <a:rPr lang="en-US" i="1" dirty="0"/>
              <a:t>is not nothing to worry about!</a:t>
            </a:r>
            <a:r>
              <a:rPr lang="en-US" dirty="0"/>
              <a:t> 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i="1" dirty="0"/>
              <a:t>Incorrect </a:t>
            </a: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Does it seem possible or does it seem impossible to you that the Nazi extermination of the Jews never </a:t>
            </a:r>
            <a:r>
              <a:rPr lang="en-US" dirty="0" smtClean="0"/>
              <a:t>happened</a:t>
            </a:r>
            <a:r>
              <a:rPr lang="en-US" dirty="0"/>
              <a:t>?</a:t>
            </a:r>
            <a:r>
              <a:rPr lang="en-US" dirty="0" smtClean="0"/>
              <a:t> </a:t>
            </a:r>
            <a:endParaRPr lang="en-US" dirty="0"/>
          </a:p>
          <a:p>
            <a:pPr marL="228600" lvl="1" indent="0">
              <a:buNone/>
            </a:pPr>
            <a:r>
              <a:rPr lang="en-US" dirty="0"/>
              <a:t>Very possible </a:t>
            </a:r>
            <a:r>
              <a:rPr lang="en-US" dirty="0" smtClean="0"/>
              <a:t>	Possible 	           Impossible 	Very </a:t>
            </a:r>
            <a:r>
              <a:rPr lang="en-US" dirty="0"/>
              <a:t>impossible </a:t>
            </a:r>
          </a:p>
          <a:p>
            <a:pPr marL="0" indent="0">
              <a:buNone/>
            </a:pPr>
            <a:r>
              <a:rPr lang="en-US" i="1" dirty="0"/>
              <a:t>Correct </a:t>
            </a: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Do you doubt that the Holocaust actually happened or not</a:t>
            </a:r>
            <a:r>
              <a:rPr lang="en-US" dirty="0" smtClean="0"/>
              <a:t>? </a:t>
            </a:r>
            <a:endParaRPr lang="en-US" dirty="0"/>
          </a:p>
          <a:p>
            <a:pPr marL="228600" lvl="1" indent="0">
              <a:buNone/>
            </a:pPr>
            <a:r>
              <a:rPr lang="en-US" dirty="0"/>
              <a:t>Very possible 	Possible 	           Impossible 	Very impossible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2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Accessible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in a survey need to be answerable</a:t>
            </a:r>
          </a:p>
          <a:p>
            <a:r>
              <a:rPr lang="en-US" dirty="0" smtClean="0"/>
              <a:t>Avoid questions respondents may not know the answer to</a:t>
            </a:r>
          </a:p>
          <a:p>
            <a:r>
              <a:rPr lang="en-US" dirty="0" smtClean="0"/>
              <a:t>One option is to use a filter question</a:t>
            </a:r>
          </a:p>
          <a:p>
            <a:r>
              <a:rPr lang="en-US" dirty="0" smtClean="0"/>
              <a:t>SKIP patterns are very helpful</a:t>
            </a:r>
          </a:p>
          <a:p>
            <a:pPr lvl="1"/>
            <a:r>
              <a:rPr lang="en-US" dirty="0"/>
              <a:t>Computerized surveys and questionnaires can be programmed so that respondents never see that questions have been skipped based on earlier responses. </a:t>
            </a:r>
          </a:p>
        </p:txBody>
      </p:sp>
    </p:spTree>
    <p:extLst>
      <p:ext uri="{BB962C8B-B14F-4D97-AF65-F5344CB8AC3E}">
        <p14:creationId xmlns:p14="http://schemas.microsoft.com/office/powerpoint/2010/main" val="1567204168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2596</TotalTime>
  <Words>684</Words>
  <Application>Microsoft Macintosh PowerPoint</Application>
  <PresentationFormat>On-screen Show (4:3)</PresentationFormat>
  <Paragraphs>122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Rockwell</vt:lpstr>
      <vt:lpstr>Wingdings</vt:lpstr>
      <vt:lpstr>Advantage</vt:lpstr>
      <vt:lpstr>HOW TO WRITE GOOD SURVEY QUESTIONS</vt:lpstr>
      <vt:lpstr>Characteristics of a Survey</vt:lpstr>
      <vt:lpstr>How to Ask Survey Questions</vt:lpstr>
      <vt:lpstr>How to Ask Survey Questions</vt:lpstr>
      <vt:lpstr>ISSUE: Double-barreled  </vt:lpstr>
      <vt:lpstr>ISSUE: Biased / Leading questions  </vt:lpstr>
      <vt:lpstr>ISSUE: Biased / Leading questions  </vt:lpstr>
      <vt:lpstr>ISSUE: Double negatives</vt:lpstr>
      <vt:lpstr>ISSUE: Accessible Information</vt:lpstr>
      <vt:lpstr>Example #1</vt:lpstr>
      <vt:lpstr>Example #2</vt:lpstr>
      <vt:lpstr>Example #3</vt:lpstr>
      <vt:lpstr>Example #4</vt:lpstr>
      <vt:lpstr>Example #5</vt:lpstr>
      <vt:lpstr>Example #6</vt:lpstr>
      <vt:lpstr>Critique Real Life Example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SURVEY QUESTIONS</dc:title>
  <dc:creator>AMY MOFFAT</dc:creator>
  <cp:lastModifiedBy>Microsoft Office User</cp:lastModifiedBy>
  <cp:revision>22</cp:revision>
  <cp:lastPrinted>2015-11-18T19:31:26Z</cp:lastPrinted>
  <dcterms:created xsi:type="dcterms:W3CDTF">2015-11-17T21:18:33Z</dcterms:created>
  <dcterms:modified xsi:type="dcterms:W3CDTF">2016-10-19T22:20:07Z</dcterms:modified>
</cp:coreProperties>
</file>