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5"/>
  </p:handoutMasterIdLst>
  <p:sldIdLst>
    <p:sldId id="278" r:id="rId2"/>
    <p:sldId id="262" r:id="rId3"/>
    <p:sldId id="263" r:id="rId4"/>
    <p:sldId id="257" r:id="rId5"/>
    <p:sldId id="260" r:id="rId6"/>
    <p:sldId id="258" r:id="rId7"/>
    <p:sldId id="259" r:id="rId8"/>
    <p:sldId id="271" r:id="rId9"/>
    <p:sldId id="265" r:id="rId10"/>
    <p:sldId id="279" r:id="rId11"/>
    <p:sldId id="266" r:id="rId12"/>
    <p:sldId id="267" r:id="rId13"/>
    <p:sldId id="268" r:id="rId14"/>
    <p:sldId id="261" r:id="rId15"/>
    <p:sldId id="280" r:id="rId16"/>
    <p:sldId id="277" r:id="rId17"/>
    <p:sldId id="269" r:id="rId18"/>
    <p:sldId id="273" r:id="rId19"/>
    <p:sldId id="274" r:id="rId20"/>
    <p:sldId id="270" r:id="rId21"/>
    <p:sldId id="276" r:id="rId22"/>
    <p:sldId id="272" r:id="rId23"/>
    <p:sldId id="281" r:id="rId2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108" d="100"/>
          <a:sy n="108" d="100"/>
        </p:scale>
        <p:origin x="232"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handoutMaster" Target="handoutMasters/handout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3B32D45-BD2E-4D4C-84DF-A84F2082CBDE}" type="datetimeFigureOut">
              <a:rPr lang="en-US" smtClean="0"/>
              <a:t>6/21/17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49AD067-8A3C-43E9-B5C4-E40A7E664F9E}" type="slidenum">
              <a:rPr lang="en-US" smtClean="0"/>
              <a:t>‹#›</a:t>
            </a:fld>
            <a:endParaRPr lang="en-US"/>
          </a:p>
        </p:txBody>
      </p:sp>
    </p:spTree>
    <p:extLst>
      <p:ext uri="{BB962C8B-B14F-4D97-AF65-F5344CB8AC3E}">
        <p14:creationId xmlns:p14="http://schemas.microsoft.com/office/powerpoint/2010/main" val="854198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AED9EC-F6CD-42B3-9ACB-27B7DE897F53}" type="datetimeFigureOut">
              <a:rPr lang="en-US" smtClean="0"/>
              <a:t>6/21/17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C2A4B-D19B-47B5-A362-55040C9D4C4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837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ED9EC-F6CD-42B3-9ACB-27B7DE897F53}" type="datetimeFigureOut">
              <a:rPr lang="en-US" smtClean="0"/>
              <a:t>6/21/17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1128241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ED9EC-F6CD-42B3-9ACB-27B7DE897F53}" type="datetimeFigureOut">
              <a:rPr lang="en-US" smtClean="0"/>
              <a:t>6/21/17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2197877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ED9EC-F6CD-42B3-9ACB-27B7DE897F53}" type="datetimeFigureOut">
              <a:rPr lang="en-US" smtClean="0"/>
              <a:t>6/21/17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1460951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AED9EC-F6CD-42B3-9ACB-27B7DE897F53}" type="datetimeFigureOut">
              <a:rPr lang="en-US" smtClean="0"/>
              <a:t>6/21/17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C2A4B-D19B-47B5-A362-55040C9D4C4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1032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ED9EC-F6CD-42B3-9ACB-27B7DE897F53}" type="datetimeFigureOut">
              <a:rPr lang="en-US" smtClean="0"/>
              <a:t>6/21/17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1965230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AED9EC-F6CD-42B3-9ACB-27B7DE897F53}" type="datetimeFigureOut">
              <a:rPr lang="en-US" smtClean="0"/>
              <a:t>6/21/17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141701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AED9EC-F6CD-42B3-9ACB-27B7DE897F53}" type="datetimeFigureOut">
              <a:rPr lang="en-US" smtClean="0"/>
              <a:t>6/21/17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2101538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BAED9EC-F6CD-42B3-9ACB-27B7DE897F53}" type="datetimeFigureOut">
              <a:rPr lang="en-US" smtClean="0"/>
              <a:t>6/21/17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3938080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BAED9EC-F6CD-42B3-9ACB-27B7DE897F53}" type="datetimeFigureOut">
              <a:rPr lang="en-US" smtClean="0"/>
              <a:t>6/21/17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A9C2A4B-D19B-47B5-A362-55040C9D4C45}" type="slidenum">
              <a:rPr lang="en-US" smtClean="0"/>
              <a:t>‹#›</a:t>
            </a:fld>
            <a:endParaRPr lang="en-US"/>
          </a:p>
        </p:txBody>
      </p:sp>
    </p:spTree>
    <p:extLst>
      <p:ext uri="{BB962C8B-B14F-4D97-AF65-F5344CB8AC3E}">
        <p14:creationId xmlns:p14="http://schemas.microsoft.com/office/powerpoint/2010/main" val="2386842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BAED9EC-F6CD-42B3-9ACB-27B7DE897F53}" type="datetimeFigureOut">
              <a:rPr lang="en-US" smtClean="0"/>
              <a:t>6/21/17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C2A4B-D19B-47B5-A362-55040C9D4C45}" type="slidenum">
              <a:rPr lang="en-US" smtClean="0"/>
              <a:t>‹#›</a:t>
            </a:fld>
            <a:endParaRPr lang="en-US"/>
          </a:p>
        </p:txBody>
      </p:sp>
    </p:spTree>
    <p:extLst>
      <p:ext uri="{BB962C8B-B14F-4D97-AF65-F5344CB8AC3E}">
        <p14:creationId xmlns:p14="http://schemas.microsoft.com/office/powerpoint/2010/main" val="46906016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BAED9EC-F6CD-42B3-9ACB-27B7DE897F53}" type="datetimeFigureOut">
              <a:rPr lang="en-US" smtClean="0"/>
              <a:t>6/21/17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A9C2A4B-D19B-47B5-A362-55040C9D4C4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6303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G"/></Relationships>
</file>

<file path=ppt/slides/_rels/slide15.xml.rels><?xml version="1.0" encoding="UTF-8" standalone="yes"?>
<Relationships xmlns="http://schemas.openxmlformats.org/package/2006/relationships"><Relationship Id="rId3" Type="http://schemas.openxmlformats.org/officeDocument/2006/relationships/hyperlink" Target="http://www.apa.org/pubs/journals/features/edu-101-2-259.pdf" TargetMode="External"/><Relationship Id="rId4" Type="http://schemas.openxmlformats.org/officeDocument/2006/relationships/image" Target="../media/image5.JPG"/><Relationship Id="rId1" Type="http://schemas.openxmlformats.org/officeDocument/2006/relationships/slideLayout" Target="../slideLayouts/slideLayout7.xml"/><Relationship Id="rId2" Type="http://schemas.openxmlformats.org/officeDocument/2006/relationships/hyperlink" Target="http://www.aacu.org/value/rubric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apo.chance.berkeley.edu/guidelines_for_evaluation_of_service.pdf"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policy.ucop.edu/doc/4000375/Diversity"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ucop.edu/academic-personnel-programs/_files/apm/apm-210.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ucop.edu/academic-personnel-programs/_files/apm/apm-210.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ucop.edu/academic-personnel-programs/_files/apm/apm-210.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www.ucop.edu/academic-personnel-programs/_files/apm/apm-210.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fontScale="85000" lnSpcReduction="20000"/>
          </a:bodyPr>
          <a:lstStyle/>
          <a:p>
            <a:r>
              <a:rPr lang="en-US" b="1" dirty="0">
                <a:solidFill>
                  <a:schemeClr val="accent2"/>
                </a:solidFill>
              </a:rPr>
              <a:t>Gregg Camfield, Vice-Provost for the Faculty</a:t>
            </a:r>
          </a:p>
          <a:p>
            <a:r>
              <a:rPr lang="en-US" b="1" dirty="0">
                <a:solidFill>
                  <a:schemeClr val="accent2"/>
                </a:solidFill>
              </a:rPr>
              <a:t>UC Merced</a:t>
            </a:r>
          </a:p>
          <a:p>
            <a:r>
              <a:rPr lang="en-US" b="1" dirty="0">
                <a:solidFill>
                  <a:schemeClr val="accent2"/>
                </a:solidFill>
              </a:rPr>
              <a:t>Fall, 2017</a:t>
            </a:r>
          </a:p>
          <a:p>
            <a:endParaRPr lang="en-US" dirty="0"/>
          </a:p>
        </p:txBody>
      </p:sp>
      <p:sp>
        <p:nvSpPr>
          <p:cNvPr id="6" name="Title 1"/>
          <p:cNvSpPr>
            <a:spLocks noGrp="1"/>
          </p:cNvSpPr>
          <p:nvPr>
            <p:ph type="ctrTitle"/>
          </p:nvPr>
        </p:nvSpPr>
        <p:spPr>
          <a:xfrm>
            <a:off x="3833440" y="1072662"/>
            <a:ext cx="7420708" cy="3252449"/>
          </a:xfrm>
        </p:spPr>
        <p:txBody>
          <a:bodyPr>
            <a:normAutofit fontScale="90000"/>
          </a:bodyPr>
          <a:lstStyle/>
          <a:p>
            <a:r>
              <a:rPr lang="en-US" sz="7200" dirty="0"/>
              <a:t>Crafting a </a:t>
            </a:r>
            <a:br>
              <a:rPr lang="en-US" sz="7200" dirty="0"/>
            </a:br>
            <a:r>
              <a:rPr lang="en-US" sz="7200" dirty="0"/>
              <a:t>Self-Statement </a:t>
            </a:r>
            <a:br>
              <a:rPr lang="en-US" sz="7200" dirty="0"/>
            </a:br>
            <a:r>
              <a:rPr lang="en-US" sz="7200" dirty="0"/>
              <a:t>for Personnel Reviews</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1091" y="4495605"/>
            <a:ext cx="1737360" cy="554736"/>
          </a:xfrm>
          <a:prstGeom prst="rect">
            <a:avLst/>
          </a:prstGeom>
        </p:spPr>
      </p:pic>
      <p:pic>
        <p:nvPicPr>
          <p:cNvPr id="8" name="Picture 2" descr="Image result for writ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0949" y="1788264"/>
            <a:ext cx="2032036" cy="209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6611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1194" y="211141"/>
            <a:ext cx="5686616" cy="4996289"/>
          </a:xfrm>
          <a:prstGeom prst="rect">
            <a:avLst/>
          </a:prstGeom>
        </p:spPr>
        <p:txBody>
          <a:bodyPr wrap="square">
            <a:spAutoFit/>
          </a:bodyPr>
          <a:lstStyle/>
          <a:p>
            <a:pPr>
              <a:lnSpc>
                <a:spcPct val="107000"/>
              </a:lnSpc>
            </a:pPr>
            <a:r>
              <a:rPr lang="en-US" sz="1600" b="1" dirty="0">
                <a:solidFill>
                  <a:schemeClr val="accent2"/>
                </a:solidFill>
                <a:latin typeface="Arial" panose="020B0604020202020204" pitchFamily="34" charset="0"/>
                <a:ea typeface="Times New Roman" panose="02020603050405020304" pitchFamily="18" charset="0"/>
                <a:cs typeface="Arial" panose="020B0604020202020204" pitchFamily="34" charset="0"/>
              </a:rPr>
              <a:t>Research and Creative Activity</a:t>
            </a:r>
            <a:endParaRPr lang="en-US" sz="1400" dirty="0">
              <a:solidFill>
                <a:schemeClr val="accent2"/>
              </a:solidFill>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sz="11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pPr>
            <a:r>
              <a:rPr lang="en-US" sz="11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 study the impact of each of these kinds of support, in collaboration with Adam Malthus, an economist from the University of Utopia, I have used mixed methods research. Malthus and I identified ten public U.S. research universities, each enrolling over 20k students, each having at least 10% of the student population enrolled in academic (as opposed to professional) graduate programs, and representing a geographic range.  For the quantitative part of the study, we have used the proprietary service Scholarly Analytics to evaluate faculty productivity by publication rate and grant funding success. For the qualitative aspect, we did extensive surveying of faculty and followed up the surveys with focus-group and one-on-one interviewing.  We used this data-set as the basis of all of our publications, and for each, we collaborated equally on the study design and on the analysis of the data.  We used our graduate students primarily for coding the responses to the surveys, with the exceptions of Amelia </a:t>
            </a:r>
            <a:r>
              <a:rPr lang="en-US"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Worthaus</a:t>
            </a: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Toni Lange, and John Aural, who conducted the various focus groups, and who appear as co-authors on a number of our papers.  </a:t>
            </a:r>
            <a:r>
              <a:rPr lang="en-US" sz="1400" dirty="0">
                <a:effectLst/>
                <a:latin typeface="Arial" panose="020B0604020202020204" pitchFamily="34" charset="0"/>
                <a:ea typeface="Times New Roman" panose="02020603050405020304" pitchFamily="18" charset="0"/>
                <a:cs typeface="Arial" panose="020B0604020202020204" pitchFamily="34" charset="0"/>
              </a:rPr>
              <a:t> </a:t>
            </a:r>
          </a:p>
        </p:txBody>
      </p:sp>
      <p:sp>
        <p:nvSpPr>
          <p:cNvPr id="5" name="TextBox 4"/>
          <p:cNvSpPr txBox="1"/>
          <p:nvPr/>
        </p:nvSpPr>
        <p:spPr>
          <a:xfrm>
            <a:off x="6307810" y="2000101"/>
            <a:ext cx="5672381" cy="1384995"/>
          </a:xfrm>
          <a:prstGeom prst="rect">
            <a:avLst/>
          </a:prstGeom>
          <a:noFill/>
        </p:spPr>
        <p:txBody>
          <a:bodyPr wrap="square" rtlCol="0">
            <a:spAutoFit/>
          </a:bodyPr>
          <a:lstStyle/>
          <a:p>
            <a:r>
              <a:rPr lang="en-US" sz="1400" dirty="0">
                <a:solidFill>
                  <a:srgbClr val="002060"/>
                </a:solidFill>
                <a:latin typeface="Times New Roman" panose="02020603050405020304" pitchFamily="18" charset="0"/>
                <a:cs typeface="Times New Roman" panose="02020603050405020304" pitchFamily="18" charset="0"/>
              </a:rPr>
              <a:t>APM 210-1-d-2 “When published work in joint authorship (or other</a:t>
            </a:r>
          </a:p>
          <a:p>
            <a:r>
              <a:rPr lang="en-US" sz="1400" dirty="0">
                <a:solidFill>
                  <a:srgbClr val="002060"/>
                </a:solidFill>
                <a:latin typeface="Times New Roman" panose="02020603050405020304" pitchFamily="18" charset="0"/>
                <a:cs typeface="Times New Roman" panose="02020603050405020304" pitchFamily="18" charset="0"/>
              </a:rPr>
              <a:t>product of joint effort) is presented as evidence, it is the responsibility</a:t>
            </a:r>
          </a:p>
          <a:p>
            <a:r>
              <a:rPr lang="en-US" sz="1400" dirty="0">
                <a:solidFill>
                  <a:srgbClr val="002060"/>
                </a:solidFill>
                <a:latin typeface="Times New Roman" panose="02020603050405020304" pitchFamily="18" charset="0"/>
                <a:cs typeface="Times New Roman" panose="02020603050405020304" pitchFamily="18" charset="0"/>
              </a:rPr>
              <a:t> of the department chair to establish as clearly as possible the role of the candidate in the joint effort.”  Help your AP chair by describing your role. Your statement is supposed to be corroborated, but your statement is a good starting point.   </a:t>
            </a:r>
          </a:p>
        </p:txBody>
      </p:sp>
      <p:sp>
        <p:nvSpPr>
          <p:cNvPr id="6" name="TextBox 5"/>
          <p:cNvSpPr txBox="1"/>
          <p:nvPr/>
        </p:nvSpPr>
        <p:spPr>
          <a:xfrm>
            <a:off x="6307811" y="3545437"/>
            <a:ext cx="5672380" cy="1661993"/>
          </a:xfrm>
          <a:prstGeom prst="rect">
            <a:avLst/>
          </a:prstGeom>
          <a:noFill/>
        </p:spPr>
        <p:txBody>
          <a:bodyPr wrap="square" rtlCol="0">
            <a:spAutoFit/>
          </a:bodyPr>
          <a:lstStyle/>
          <a:p>
            <a:r>
              <a:rPr lang="en-US" sz="1400" dirty="0">
                <a:solidFill>
                  <a:srgbClr val="C00000"/>
                </a:solidFill>
                <a:latin typeface="Times New Roman" panose="02020603050405020304" pitchFamily="18" charset="0"/>
                <a:cs typeface="Times New Roman" panose="02020603050405020304" pitchFamily="18" charset="0"/>
              </a:rPr>
              <a:t>“It is the responsibility of the department chair to submit meaningful</a:t>
            </a:r>
          </a:p>
          <a:p>
            <a:r>
              <a:rPr lang="en-US" sz="1400" dirty="0">
                <a:solidFill>
                  <a:srgbClr val="C00000"/>
                </a:solidFill>
                <a:latin typeface="Times New Roman" panose="02020603050405020304" pitchFamily="18" charset="0"/>
                <a:cs typeface="Times New Roman" panose="02020603050405020304" pitchFamily="18" charset="0"/>
              </a:rPr>
              <a:t>statements, accompanied by evidence, of the candidate’s teaching</a:t>
            </a:r>
          </a:p>
          <a:p>
            <a:r>
              <a:rPr lang="en-US" sz="1400" dirty="0">
                <a:solidFill>
                  <a:srgbClr val="C00000"/>
                </a:solidFill>
                <a:latin typeface="Times New Roman" panose="02020603050405020304" pitchFamily="18" charset="0"/>
                <a:cs typeface="Times New Roman" panose="02020603050405020304" pitchFamily="18" charset="0"/>
              </a:rPr>
              <a:t>effectiveness at lower-division, upper-division, and </a:t>
            </a:r>
            <a:r>
              <a:rPr lang="en-US" sz="1400" b="1" dirty="0">
                <a:solidFill>
                  <a:srgbClr val="C00000"/>
                </a:solidFill>
                <a:latin typeface="Times New Roman" panose="02020603050405020304" pitchFamily="18" charset="0"/>
                <a:cs typeface="Times New Roman" panose="02020603050405020304" pitchFamily="18" charset="0"/>
              </a:rPr>
              <a:t>graduate</a:t>
            </a:r>
            <a:r>
              <a:rPr lang="en-US" sz="1400" dirty="0">
                <a:solidFill>
                  <a:srgbClr val="C00000"/>
                </a:solidFill>
                <a:latin typeface="Times New Roman" panose="02020603050405020304" pitchFamily="18" charset="0"/>
                <a:cs typeface="Times New Roman" panose="02020603050405020304" pitchFamily="18" charset="0"/>
              </a:rPr>
              <a:t> levels of</a:t>
            </a:r>
          </a:p>
          <a:p>
            <a:r>
              <a:rPr lang="en-US" sz="1400" dirty="0">
                <a:solidFill>
                  <a:srgbClr val="C00000"/>
                </a:solidFill>
                <a:latin typeface="Times New Roman" panose="02020603050405020304" pitchFamily="18" charset="0"/>
                <a:cs typeface="Times New Roman" panose="02020603050405020304" pitchFamily="18" charset="0"/>
              </a:rPr>
              <a:t>instruction.”  APM 210.  Sharing research credit with grad students </a:t>
            </a:r>
          </a:p>
          <a:p>
            <a:r>
              <a:rPr lang="en-US" sz="1400" dirty="0">
                <a:solidFill>
                  <a:srgbClr val="C00000"/>
                </a:solidFill>
                <a:latin typeface="Times New Roman" panose="02020603050405020304" pitchFamily="18" charset="0"/>
                <a:cs typeface="Times New Roman" panose="02020603050405020304" pitchFamily="18" charset="0"/>
              </a:rPr>
              <a:t>is good evidence of grad teaching.  Here you can see the way the research and teaching components of a case blend together. </a:t>
            </a:r>
          </a:p>
          <a:p>
            <a:endParaRPr lang="en-US" dirty="0"/>
          </a:p>
        </p:txBody>
      </p:sp>
      <p:sp>
        <p:nvSpPr>
          <p:cNvPr id="18" name="TextBox 17"/>
          <p:cNvSpPr txBox="1"/>
          <p:nvPr/>
        </p:nvSpPr>
        <p:spPr>
          <a:xfrm>
            <a:off x="6305230" y="1018505"/>
            <a:ext cx="5077031" cy="523220"/>
          </a:xfrm>
          <a:prstGeom prst="rect">
            <a:avLst/>
          </a:prstGeom>
          <a:noFill/>
        </p:spPr>
        <p:txBody>
          <a:bodyPr wrap="none" rtlCol="0">
            <a:spAutoFit/>
          </a:bodyPr>
          <a:lstStyle/>
          <a:p>
            <a:r>
              <a:rPr lang="en-US" sz="1400" dirty="0">
                <a:solidFill>
                  <a:schemeClr val="accent2"/>
                </a:solidFill>
                <a:latin typeface="Times New Roman" panose="02020603050405020304" pitchFamily="18" charset="0"/>
                <a:cs typeface="Times New Roman" panose="02020603050405020304" pitchFamily="18" charset="0"/>
              </a:rPr>
              <a:t>Discussion of methodology is another possible way to contextualize</a:t>
            </a:r>
          </a:p>
          <a:p>
            <a:r>
              <a:rPr lang="en-US" sz="1400" dirty="0">
                <a:solidFill>
                  <a:schemeClr val="accent2"/>
                </a:solidFill>
                <a:latin typeface="Times New Roman" panose="02020603050405020304" pitchFamily="18" charset="0"/>
                <a:cs typeface="Times New Roman" panose="02020603050405020304" pitchFamily="18" charset="0"/>
              </a:rPr>
              <a:t>your work. </a:t>
            </a:r>
          </a:p>
        </p:txBody>
      </p:sp>
      <p:sp>
        <p:nvSpPr>
          <p:cNvPr id="14" name="Right Brace 13"/>
          <p:cNvSpPr/>
          <p:nvPr/>
        </p:nvSpPr>
        <p:spPr>
          <a:xfrm>
            <a:off x="6152827" y="3545438"/>
            <a:ext cx="154983" cy="1330804"/>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TextBox 18"/>
          <p:cNvSpPr txBox="1"/>
          <p:nvPr/>
        </p:nvSpPr>
        <p:spPr>
          <a:xfrm>
            <a:off x="6877317" y="156519"/>
            <a:ext cx="4779224" cy="369332"/>
          </a:xfrm>
          <a:prstGeom prst="rect">
            <a:avLst/>
          </a:prstGeom>
          <a:noFill/>
        </p:spPr>
        <p:txBody>
          <a:bodyPr wrap="square" rtlCol="0">
            <a:spAutoFit/>
          </a:bodyPr>
          <a:lstStyle/>
          <a:p>
            <a:r>
              <a:rPr lang="en-US" dirty="0"/>
              <a:t> </a:t>
            </a:r>
          </a:p>
        </p:txBody>
      </p:sp>
      <p:sp>
        <p:nvSpPr>
          <p:cNvPr id="20" name="Right Brace 19"/>
          <p:cNvSpPr/>
          <p:nvPr/>
        </p:nvSpPr>
        <p:spPr>
          <a:xfrm>
            <a:off x="6150247" y="2008527"/>
            <a:ext cx="154983" cy="1330804"/>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Right Brace 20"/>
          <p:cNvSpPr/>
          <p:nvPr/>
        </p:nvSpPr>
        <p:spPr>
          <a:xfrm>
            <a:off x="6134752" y="899581"/>
            <a:ext cx="152400" cy="794346"/>
          </a:xfrm>
          <a:prstGeom prst="rightBrace">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1707352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931" y="3883723"/>
            <a:ext cx="6096000" cy="2386102"/>
          </a:xfrm>
          <a:prstGeom prst="rect">
            <a:avLst/>
          </a:prstGeom>
        </p:spPr>
        <p:txBody>
          <a:bodyPr>
            <a:spAutoFit/>
          </a:bodyPr>
          <a:lstStyle/>
          <a:p>
            <a:pPr>
              <a:lnSpc>
                <a:spcPct val="107000"/>
              </a:lnSpc>
            </a:pP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“The Impact of childcare on faculty productivity,” </a:t>
            </a:r>
            <a:r>
              <a:rPr lang="en-US" sz="1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Multis </a:t>
            </a:r>
            <a:r>
              <a:rPr lang="en-US" sz="1400" i="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Echi</a:t>
            </a: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(79:22-33) we presented the results of our surveys and focus groups evaluating campus climate as correlated with the quality, availability, and cost of on-campus childcare.  We found a strong positive correlation between quality and availability of childcare with faculty satisfaction, and a weak negative correlation between cost and satisfaction. Faculty satisfaction with childcare showed a small correlation with faculty productivity. On the basis of these two papers, Malthus and I were invited to present our findings at the </a:t>
            </a:r>
            <a:r>
              <a:rPr lang="en-US"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annual meeting of the </a:t>
            </a: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Society for Academic Administrators, the premier learned society for the field. . .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p:cNvSpPr txBox="1"/>
          <p:nvPr/>
        </p:nvSpPr>
        <p:spPr>
          <a:xfrm>
            <a:off x="6585910" y="623069"/>
            <a:ext cx="5386132" cy="1600438"/>
          </a:xfrm>
          <a:prstGeom prst="rect">
            <a:avLst/>
          </a:prstGeom>
          <a:noFill/>
        </p:spPr>
        <p:txBody>
          <a:bodyPr wrap="square" rtlCol="0">
            <a:spAutoFit/>
          </a:bodyPr>
          <a:lstStyle/>
          <a:p>
            <a:r>
              <a:rPr lang="en-US" sz="1400" dirty="0">
                <a:solidFill>
                  <a:schemeClr val="accent1">
                    <a:lumMod val="75000"/>
                  </a:schemeClr>
                </a:solidFill>
                <a:latin typeface="Times New Roman" panose="02020603050405020304" pitchFamily="18" charset="0"/>
                <a:cs typeface="Times New Roman" panose="02020603050405020304" pitchFamily="18" charset="0"/>
              </a:rPr>
              <a:t>One thing CAP tends to consider is coherence of research agenda.  Above, I created a large scale context to explain coherence even though there are three research struts under that larger umbrella.  Then, I cascade a second contextual framework for the first of these strands. Were I to finish this fictional statement, I’d set up  parallel sub-frames for each of the following two strands.   If you have a single research strand, obviously a single framework will do.  </a:t>
            </a:r>
          </a:p>
        </p:txBody>
      </p:sp>
      <p:sp>
        <p:nvSpPr>
          <p:cNvPr id="4" name="TextBox 3"/>
          <p:cNvSpPr txBox="1"/>
          <p:nvPr/>
        </p:nvSpPr>
        <p:spPr>
          <a:xfrm>
            <a:off x="6559171" y="2418975"/>
            <a:ext cx="5290303" cy="1569660"/>
          </a:xfrm>
          <a:prstGeom prst="rect">
            <a:avLst/>
          </a:prstGeom>
          <a:noFill/>
        </p:spPr>
        <p:txBody>
          <a:bodyPr wrap="square" rtlCol="0">
            <a:spAutoFit/>
          </a:bodyPr>
          <a:lstStyle/>
          <a:p>
            <a:r>
              <a:rPr lang="en-US" sz="1400" dirty="0">
                <a:solidFill>
                  <a:srgbClr val="C00000"/>
                </a:solidFill>
                <a:latin typeface="Times New Roman" panose="02020603050405020304" pitchFamily="18" charset="0"/>
                <a:cs typeface="Times New Roman" panose="02020603050405020304" pitchFamily="18" charset="0"/>
              </a:rPr>
              <a:t>Citations and impact factors are often used as proxies to evaluate quality of research.  The value of these is, however, debated, so it is probably not a good idea to rely on them exclusively.  It can’t hurt to add them, but it </a:t>
            </a:r>
            <a:r>
              <a:rPr lang="en-US" sz="1400" i="1" dirty="0">
                <a:solidFill>
                  <a:srgbClr val="C00000"/>
                </a:solidFill>
                <a:latin typeface="Times New Roman" panose="02020603050405020304" pitchFamily="18" charset="0"/>
                <a:cs typeface="Times New Roman" panose="02020603050405020304" pitchFamily="18" charset="0"/>
              </a:rPr>
              <a:t>might </a:t>
            </a:r>
            <a:r>
              <a:rPr lang="en-US" sz="1400" dirty="0">
                <a:solidFill>
                  <a:srgbClr val="C00000"/>
                </a:solidFill>
                <a:latin typeface="Times New Roman" panose="02020603050405020304" pitchFamily="18" charset="0"/>
                <a:cs typeface="Times New Roman" panose="02020603050405020304" pitchFamily="18" charset="0"/>
              </a:rPr>
              <a:t>hurt to count too heavily on them. Think of all of the indicators you can that </a:t>
            </a:r>
          </a:p>
          <a:p>
            <a:r>
              <a:rPr lang="en-US" sz="1400" dirty="0">
                <a:solidFill>
                  <a:srgbClr val="C00000"/>
                </a:solidFill>
                <a:latin typeface="Times New Roman" panose="02020603050405020304" pitchFamily="18" charset="0"/>
                <a:cs typeface="Times New Roman" panose="02020603050405020304" pitchFamily="18" charset="0"/>
              </a:rPr>
              <a:t>bolster the argument that your work is excellent.   </a:t>
            </a:r>
          </a:p>
          <a:p>
            <a:r>
              <a:rPr lang="en-US" sz="1200" dirty="0">
                <a:latin typeface="Andalus" panose="02020603050405020304" pitchFamily="18" charset="-78"/>
                <a:cs typeface="Andalus" panose="02020603050405020304" pitchFamily="18" charset="-78"/>
              </a:rPr>
              <a:t> </a:t>
            </a:r>
          </a:p>
        </p:txBody>
      </p:sp>
      <p:sp>
        <p:nvSpPr>
          <p:cNvPr id="5" name="TextBox 4"/>
          <p:cNvSpPr txBox="1"/>
          <p:nvPr/>
        </p:nvSpPr>
        <p:spPr>
          <a:xfrm>
            <a:off x="6585909" y="4516555"/>
            <a:ext cx="5143009" cy="1169551"/>
          </a:xfrm>
          <a:prstGeom prst="rect">
            <a:avLst/>
          </a:prstGeom>
          <a:noFill/>
        </p:spPr>
        <p:txBody>
          <a:bodyPr wrap="square" rtlCol="0">
            <a:spAutoFit/>
          </a:bodyPr>
          <a:lstStyle/>
          <a:p>
            <a:r>
              <a:rPr lang="en-US" sz="1400" dirty="0">
                <a:solidFill>
                  <a:srgbClr val="002060"/>
                </a:solidFill>
                <a:latin typeface="Times New Roman" panose="02020603050405020304" pitchFamily="18" charset="0"/>
                <a:cs typeface="Times New Roman" panose="02020603050405020304" pitchFamily="18" charset="0"/>
              </a:rPr>
              <a:t>Invitations to present work are another indicator of impact, as are presentations that are accepted after peer review.   The relative value of invitation and peer review varies by field and by the prestige of the venue.  Again, these data do not speak for  themselves; interpret them.     </a:t>
            </a:r>
          </a:p>
        </p:txBody>
      </p:sp>
      <p:sp>
        <p:nvSpPr>
          <p:cNvPr id="6" name="Right Brace 5"/>
          <p:cNvSpPr/>
          <p:nvPr/>
        </p:nvSpPr>
        <p:spPr>
          <a:xfrm>
            <a:off x="6198562" y="575677"/>
            <a:ext cx="360609" cy="1630201"/>
          </a:xfrm>
          <a:prstGeom prst="rightBrac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ight Brace 6"/>
          <p:cNvSpPr/>
          <p:nvPr/>
        </p:nvSpPr>
        <p:spPr>
          <a:xfrm>
            <a:off x="6159926" y="2416251"/>
            <a:ext cx="399245" cy="1354876"/>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Right Brace 7"/>
          <p:cNvSpPr/>
          <p:nvPr/>
        </p:nvSpPr>
        <p:spPr>
          <a:xfrm>
            <a:off x="6159926" y="4085197"/>
            <a:ext cx="399245" cy="2032268"/>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205931" y="528290"/>
            <a:ext cx="6096000" cy="1815882"/>
          </a:xfrm>
          <a:prstGeom prst="rect">
            <a:avLst/>
          </a:prstGeom>
          <a:noFill/>
        </p:spPr>
        <p:txBody>
          <a:bodyPr wrap="square" rtlCol="0">
            <a:spAutoFit/>
          </a:bodyPr>
          <a:lstStyle/>
          <a:p>
            <a:r>
              <a:rPr lang="en-US"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Family Friendly policies:  Publications 7, 9, and 12 on my bio-bibliography specifically address the impact of family friendly policies.  Universities have developed family friendly policies in response to law, competition, and internal pressure.  Since the passage of the Family and Medical Leave Act of 1993, all U.S. research universities have had basic family leave packages.  Other kinds of support vary.  This variation creates a natural experiment, enabling measurement of the impact on faculty productivity and campus climate.  </a:t>
            </a:r>
            <a:endParaRPr lang="en-US"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10" name="TextBox 9"/>
          <p:cNvSpPr txBox="1"/>
          <p:nvPr/>
        </p:nvSpPr>
        <p:spPr>
          <a:xfrm>
            <a:off x="205931" y="2397883"/>
            <a:ext cx="5907374" cy="1661993"/>
          </a:xfrm>
          <a:prstGeom prst="rect">
            <a:avLst/>
          </a:prstGeom>
          <a:noFill/>
        </p:spPr>
        <p:txBody>
          <a:bodyPr wrap="square" rtlCol="0">
            <a:spAutoFit/>
          </a:bodyPr>
          <a:lstStyle/>
          <a:p>
            <a:r>
              <a:rPr lang="en-US"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In "The impact of leave policies on faculty productivity," </a:t>
            </a:r>
            <a:r>
              <a:rPr lang="en-US" sz="1400" i="1" dirty="0">
                <a:solidFill>
                  <a:srgbClr val="000000"/>
                </a:solidFill>
                <a:latin typeface="Arial" panose="020B0604020202020204" pitchFamily="34" charset="0"/>
                <a:ea typeface="Times New Roman" panose="02020603050405020304" pitchFamily="18" charset="0"/>
                <a:cs typeface="Arial" panose="020B0604020202020204" pitchFamily="34" charset="0"/>
              </a:rPr>
              <a:t>Multis </a:t>
            </a:r>
            <a:r>
              <a:rPr lang="en-US" sz="1400" i="1" dirty="0" err="1">
                <a:solidFill>
                  <a:srgbClr val="000000"/>
                </a:solidFill>
                <a:latin typeface="Arial" panose="020B0604020202020204" pitchFamily="34" charset="0"/>
                <a:ea typeface="Times New Roman" panose="02020603050405020304" pitchFamily="18" charset="0"/>
                <a:cs typeface="Arial" panose="020B0604020202020204" pitchFamily="34" charset="0"/>
              </a:rPr>
              <a:t>Echi</a:t>
            </a:r>
            <a:r>
              <a:rPr lang="en-US"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 (77:23-41) we correlated leave policies with faculty productivity.  We found a small positive correlation between overall productivity and the generosity of family leave practices.  According to Google Scholar, this paper has been cited 75 times and has been downloaded 627 times.  The journal’s acceptance rate is 24% and its impact factor is 5.2. </a:t>
            </a:r>
          </a:p>
          <a:p>
            <a:endParaRPr lang="en-US" dirty="0"/>
          </a:p>
        </p:txBody>
      </p:sp>
      <p:sp>
        <p:nvSpPr>
          <p:cNvPr id="11" name="Rectangle 10"/>
          <p:cNvSpPr/>
          <p:nvPr/>
        </p:nvSpPr>
        <p:spPr>
          <a:xfrm>
            <a:off x="216821" y="150225"/>
            <a:ext cx="3561616" cy="388696"/>
          </a:xfrm>
          <a:prstGeom prst="rect">
            <a:avLst/>
          </a:prstGeom>
        </p:spPr>
        <p:txBody>
          <a:bodyPr wrap="none">
            <a:spAutoFit/>
          </a:bodyPr>
          <a:lstStyle/>
          <a:p>
            <a:pPr>
              <a:lnSpc>
                <a:spcPct val="107000"/>
              </a:lnSpc>
            </a:pPr>
            <a:r>
              <a:rPr lang="en-US" b="1" dirty="0">
                <a:solidFill>
                  <a:schemeClr val="accent2"/>
                </a:solidFill>
                <a:latin typeface="Arial" panose="020B0604020202020204" pitchFamily="34" charset="0"/>
                <a:ea typeface="Times New Roman" panose="02020603050405020304" pitchFamily="18" charset="0"/>
                <a:cs typeface="Arial" panose="020B0604020202020204" pitchFamily="34" charset="0"/>
              </a:rPr>
              <a:t>Research and Creative Activity</a:t>
            </a:r>
            <a:endParaRPr lang="en-US" sz="1600" dirty="0">
              <a:solidFill>
                <a:schemeClr val="accent2"/>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49977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3437" y="1114959"/>
            <a:ext cx="6096000" cy="3767570"/>
          </a:xfrm>
          <a:prstGeom prst="rect">
            <a:avLst/>
          </a:prstGeom>
        </p:spPr>
        <p:txBody>
          <a:bodyPr>
            <a:spAutoFit/>
          </a:bodyPr>
          <a:lstStyle/>
          <a:p>
            <a:pPr>
              <a:lnSpc>
                <a:spcPct val="107000"/>
              </a:lnSpc>
            </a:pPr>
            <a:r>
              <a:rPr lang="en-US" sz="16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The impact of mentoring programs on faculty productivity has been studied recently, but the early findings are widely discrepant.  Bland et al, in </a:t>
            </a:r>
            <a:r>
              <a:rPr lang="en-US" sz="1600" i="1"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The Research –Productive Department: Strategies from Departments that Excel</a:t>
            </a:r>
            <a:r>
              <a:rPr lang="en-US" sz="16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(2004), find that one-on-one mentoring of junior faculty by senior faculty markedly improves faculty productivity.  K.E. </a:t>
            </a:r>
            <a:r>
              <a:rPr lang="en-US" sz="1600" dirty="0" err="1">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Kram</a:t>
            </a:r>
            <a:r>
              <a:rPr lang="en-US" sz="16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perhaps the best known scholar of mentoring, has, in </a:t>
            </a:r>
            <a:r>
              <a:rPr lang="en-US" sz="1600" i="1"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Strategic Relationships at Work: Creating Your Circle of Mentors, Sponsors and Peers </a:t>
            </a:r>
            <a:r>
              <a:rPr lang="en-US" sz="16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(2014), recently backed off her earlier support of one-on-one mentoring in favor of peer mentoring. Our data-set gives us a unique ability to evaluate these conflicting claims. Our research shows that one cannot generalize about the impact of any single model for mentoring, as mentoring needs differ by discipline, by faculty rank, and by personality type. . . .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ight Brace 2"/>
          <p:cNvSpPr/>
          <p:nvPr/>
        </p:nvSpPr>
        <p:spPr>
          <a:xfrm>
            <a:off x="6349285" y="1008667"/>
            <a:ext cx="430656" cy="4142881"/>
          </a:xfrm>
          <a:prstGeom prst="rightBrace">
            <a:avLst>
              <a:gd name="adj1" fmla="val 8333"/>
              <a:gd name="adj2" fmla="val 52524"/>
            </a:avLst>
          </a:prstGeom>
          <a:noFill/>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p:cNvSpPr txBox="1"/>
          <p:nvPr/>
        </p:nvSpPr>
        <p:spPr>
          <a:xfrm>
            <a:off x="7202078" y="1479464"/>
            <a:ext cx="4279636" cy="2862322"/>
          </a:xfrm>
          <a:prstGeom prst="rect">
            <a:avLst/>
          </a:prstGeom>
          <a:noFill/>
        </p:spPr>
        <p:txBody>
          <a:bodyPr wrap="square" rtlCol="0">
            <a:spAutoFit/>
          </a:bodyPr>
          <a:lstStyle/>
          <a:p>
            <a:r>
              <a:rPr lang="en-US" dirty="0">
                <a:solidFill>
                  <a:srgbClr val="002060"/>
                </a:solidFill>
                <a:latin typeface="Times New Roman" panose="02020603050405020304" pitchFamily="18" charset="0"/>
                <a:cs typeface="Times New Roman" panose="02020603050405020304" pitchFamily="18" charset="0"/>
              </a:rPr>
              <a:t>In this style of contextualization, I have identified not a gap in the literature, but a conflict, and promise that this research can </a:t>
            </a:r>
          </a:p>
          <a:p>
            <a:r>
              <a:rPr lang="en-US" dirty="0">
                <a:solidFill>
                  <a:srgbClr val="002060"/>
                </a:solidFill>
                <a:latin typeface="Times New Roman" panose="02020603050405020304" pitchFamily="18" charset="0"/>
                <a:cs typeface="Times New Roman" panose="02020603050405020304" pitchFamily="18" charset="0"/>
              </a:rPr>
              <a:t>resolve the conflict.  Such an approach is more common in the  humanities, perhaps, and runs a risk of antagonizing factions</a:t>
            </a:r>
          </a:p>
          <a:p>
            <a:r>
              <a:rPr lang="en-US" dirty="0">
                <a:solidFill>
                  <a:srgbClr val="002060"/>
                </a:solidFill>
                <a:latin typeface="Times New Roman" panose="02020603050405020304" pitchFamily="18" charset="0"/>
                <a:cs typeface="Times New Roman" panose="02020603050405020304" pitchFamily="18" charset="0"/>
              </a:rPr>
              <a:t>among outside reviewers.  That said, it’s a very powerful  way to articulate not only ones location in a field, but how ones</a:t>
            </a:r>
          </a:p>
          <a:p>
            <a:r>
              <a:rPr lang="en-US" dirty="0">
                <a:solidFill>
                  <a:srgbClr val="002060"/>
                </a:solidFill>
                <a:latin typeface="Times New Roman" panose="02020603050405020304" pitchFamily="18" charset="0"/>
                <a:cs typeface="Times New Roman" panose="02020603050405020304" pitchFamily="18" charset="0"/>
              </a:rPr>
              <a:t>work might change the field.   </a:t>
            </a:r>
          </a:p>
        </p:txBody>
      </p:sp>
      <p:sp>
        <p:nvSpPr>
          <p:cNvPr id="5" name="Rectangle 4"/>
          <p:cNvSpPr/>
          <p:nvPr/>
        </p:nvSpPr>
        <p:spPr>
          <a:xfrm>
            <a:off x="343437" y="619971"/>
            <a:ext cx="2441694" cy="367216"/>
          </a:xfrm>
          <a:prstGeom prst="rect">
            <a:avLst/>
          </a:prstGeom>
        </p:spPr>
        <p:txBody>
          <a:bodyPr wrap="none">
            <a:spAutoFit/>
          </a:bodyPr>
          <a:lstStyle/>
          <a:p>
            <a:pPr>
              <a:lnSpc>
                <a:spcPct val="107000"/>
              </a:lnSpc>
            </a:pPr>
            <a:r>
              <a:rPr lang="en-US" b="1" dirty="0">
                <a:solidFill>
                  <a:schemeClr val="accent2"/>
                </a:solidFill>
                <a:latin typeface="Arial" panose="020B0604020202020204" pitchFamily="34" charset="0"/>
                <a:ea typeface="Times New Roman" panose="02020603050405020304" pitchFamily="18" charset="0"/>
                <a:cs typeface="Arial" panose="020B0604020202020204" pitchFamily="34" charset="0"/>
              </a:rPr>
              <a:t>Mentoring Programs</a:t>
            </a:r>
            <a:endParaRPr lang="en-US" sz="1600" dirty="0">
              <a:solidFill>
                <a:schemeClr val="accent2"/>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72912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3893" y="1397783"/>
            <a:ext cx="5586185" cy="4011419"/>
          </a:xfrm>
          <a:prstGeom prst="rect">
            <a:avLst/>
          </a:prstGeom>
        </p:spPr>
        <p:txBody>
          <a:bodyPr wrap="square">
            <a:spAutoFit/>
          </a:bodyPr>
          <a:lstStyle/>
          <a:p>
            <a:pPr>
              <a:lnSpc>
                <a:spcPct val="107000"/>
              </a:lnSpc>
            </a:pP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While we are certainly interested in each of these support systems in isolation, we wondered about the impact of the three in combination.  Are these support systems synergistic or are there diminishing returns with each additional program added?  And in a resource constrained environment, what is the best balance of investment in the three areas?  These are the questions we address in our book, </a:t>
            </a:r>
            <a:r>
              <a:rPr lang="en-US" sz="16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How Much Should Faculty Cost? The Impact of Benefit Packages on Faculty Productivity</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6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Oyay</a:t>
            </a: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UP 2013).  Not only did this book appear as part of the acclaimed series edited by the premier scholar of higher education economics, it has been very positively reviewed in all of the leading journals on higher education.  (I provide links in my bio-bibliography.) </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sz="14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ight Brace 2"/>
          <p:cNvSpPr/>
          <p:nvPr/>
        </p:nvSpPr>
        <p:spPr>
          <a:xfrm>
            <a:off x="6236207" y="1397783"/>
            <a:ext cx="543740" cy="3805814"/>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a:off x="6966905" y="1397783"/>
            <a:ext cx="4670270" cy="3416320"/>
          </a:xfrm>
          <a:prstGeom prst="rect">
            <a:avLst/>
          </a:prstGeom>
          <a:noFill/>
        </p:spPr>
        <p:txBody>
          <a:bodyPr wrap="square" rtlCol="0">
            <a:spAutoFit/>
          </a:bodyPr>
          <a:lstStyle/>
          <a:p>
            <a:r>
              <a:rPr lang="en-US" dirty="0">
                <a:solidFill>
                  <a:srgbClr val="002060"/>
                </a:solidFill>
                <a:latin typeface="Times New Roman" panose="02020603050405020304" pitchFamily="18" charset="0"/>
                <a:cs typeface="Times New Roman" panose="02020603050405020304" pitchFamily="18" charset="0"/>
              </a:rPr>
              <a:t>For book disciplines, the debate about impact factors is moot, and citations are only sporadically available (though as more monographs are digitized, this may change).  You’ll need different proxies.  Prestige</a:t>
            </a:r>
          </a:p>
          <a:p>
            <a:r>
              <a:rPr lang="en-US" dirty="0">
                <a:solidFill>
                  <a:srgbClr val="002060"/>
                </a:solidFill>
                <a:latin typeface="Times New Roman" panose="02020603050405020304" pitchFamily="18" charset="0"/>
                <a:cs typeface="Times New Roman" panose="02020603050405020304" pitchFamily="18" charset="0"/>
              </a:rPr>
              <a:t>of press, fame of editor, and positive book reviews are all common proxies.</a:t>
            </a:r>
          </a:p>
          <a:p>
            <a:endParaRPr lang="en-US" dirty="0">
              <a:solidFill>
                <a:srgbClr val="002060"/>
              </a:solidFill>
              <a:latin typeface="Times New Roman" panose="02020603050405020304" pitchFamily="18" charset="0"/>
              <a:cs typeface="Times New Roman" panose="02020603050405020304" pitchFamily="18" charset="0"/>
            </a:endParaRPr>
          </a:p>
          <a:p>
            <a:r>
              <a:rPr lang="en-US" u="sng" dirty="0">
                <a:solidFill>
                  <a:srgbClr val="FF0000"/>
                </a:solidFill>
                <a:latin typeface="Times New Roman" panose="02020603050405020304" pitchFamily="18" charset="0"/>
                <a:cs typeface="Times New Roman" panose="02020603050405020304" pitchFamily="18" charset="0"/>
              </a:rPr>
              <a:t>CAUTION:  </a:t>
            </a:r>
            <a:r>
              <a:rPr lang="en-US" dirty="0">
                <a:solidFill>
                  <a:srgbClr val="002060"/>
                </a:solidFill>
                <a:latin typeface="Times New Roman" panose="02020603050405020304" pitchFamily="18" charset="0"/>
                <a:cs typeface="Times New Roman" panose="02020603050405020304" pitchFamily="18" charset="0"/>
              </a:rPr>
              <a:t>while you are trying to shape the argument, your committee will have to validate your claims.  Don’t oversell </a:t>
            </a:r>
          </a:p>
          <a:p>
            <a:r>
              <a:rPr lang="en-US" dirty="0">
                <a:solidFill>
                  <a:srgbClr val="002060"/>
                </a:solidFill>
                <a:latin typeface="Times New Roman" panose="02020603050405020304" pitchFamily="18" charset="0"/>
                <a:cs typeface="Times New Roman" panose="02020603050405020304" pitchFamily="18" charset="0"/>
              </a:rPr>
              <a:t>markers of influence or prestige.  </a:t>
            </a:r>
          </a:p>
        </p:txBody>
      </p:sp>
    </p:spTree>
    <p:extLst>
      <p:ext uri="{BB962C8B-B14F-4D97-AF65-F5344CB8AC3E}">
        <p14:creationId xmlns:p14="http://schemas.microsoft.com/office/powerpoint/2010/main" val="630046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72998" y="780643"/>
            <a:ext cx="6096000" cy="399020"/>
          </a:xfrm>
          <a:prstGeom prst="rect">
            <a:avLst/>
          </a:prstGeom>
        </p:spPr>
        <p:txBody>
          <a:bodyPr>
            <a:spAutoFit/>
          </a:bodyPr>
          <a:lstStyle/>
          <a:p>
            <a:pPr>
              <a:lnSpc>
                <a:spcPct val="107000"/>
              </a:lnSpc>
            </a:pPr>
            <a:r>
              <a:rPr lang="en-US" sz="2000" b="1"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rPr>
              <a:t>Teaching </a:t>
            </a:r>
            <a:endParaRPr lang="en-US" sz="2000"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
        <p:nvSpPr>
          <p:cNvPr id="4" name="TextBox 3"/>
          <p:cNvSpPr txBox="1"/>
          <p:nvPr/>
        </p:nvSpPr>
        <p:spPr>
          <a:xfrm>
            <a:off x="772998" y="1518228"/>
            <a:ext cx="9945278" cy="3139321"/>
          </a:xfrm>
          <a:prstGeom prst="rect">
            <a:avLst/>
          </a:prstGeom>
          <a:noFill/>
        </p:spPr>
        <p:txBody>
          <a:bodyPr wrap="square" rtlCol="0">
            <a:spAutoFit/>
          </a:bodyPr>
          <a:lstStyle/>
          <a:p>
            <a:r>
              <a:rPr lang="en-US" dirty="0">
                <a:solidFill>
                  <a:srgbClr val="002060"/>
                </a:solidFill>
                <a:latin typeface="Times New Roman" panose="02020603050405020304" pitchFamily="18" charset="0"/>
                <a:cs typeface="Times New Roman" panose="02020603050405020304" pitchFamily="18" charset="0"/>
              </a:rPr>
              <a:t>Because systematic study of effective teaching in colleges and universities is fairly new, and because no constituencies have demanded that we be held accountable for our teaching until recently, we do not have strong traditions for evaluating teaching.  As you write the teaching section of your  self-statement, you’ll find this to be both curse and blessing.  It is a curse because the most consistent evidence stream we have is the thin stream provided by student ratings of teaching, more usually known as “course evaluations.”  It is a blessing because it gives you wide scope for inventing new  and better ways to explain what it is you do, why you do it, and how effective it is. That said, the research on evaluating teaching suggests that we need three streams of data: from students, from peers, and from the faculty member.  </a:t>
            </a:r>
          </a:p>
          <a:p>
            <a:r>
              <a:rPr lang="en-US" dirty="0">
                <a:solidFill>
                  <a:srgbClr val="002060"/>
                </a:solidFill>
                <a:latin typeface="Times New Roman" panose="02020603050405020304" pitchFamily="18" charset="0"/>
                <a:cs typeface="Times New Roman" panose="02020603050405020304" pitchFamily="18" charset="0"/>
              </a:rPr>
              <a:t>Regarding this last, the research says that a faculty member should engage in </a:t>
            </a:r>
          </a:p>
          <a:p>
            <a:r>
              <a:rPr lang="en-US" dirty="0">
                <a:solidFill>
                  <a:srgbClr val="002060"/>
                </a:solidFill>
                <a:latin typeface="Times New Roman" panose="02020603050405020304" pitchFamily="18" charset="0"/>
                <a:cs typeface="Times New Roman" panose="02020603050405020304" pitchFamily="18" charset="0"/>
              </a:rPr>
              <a:t>a careful reflection, identifying goals, learning objectives, approaches, </a:t>
            </a:r>
          </a:p>
          <a:p>
            <a:r>
              <a:rPr lang="en-US" dirty="0">
                <a:solidFill>
                  <a:srgbClr val="002060"/>
                </a:solidFill>
                <a:latin typeface="Times New Roman" panose="02020603050405020304" pitchFamily="18" charset="0"/>
                <a:cs typeface="Times New Roman" panose="02020603050405020304" pitchFamily="18" charset="0"/>
              </a:rPr>
              <a:t>and measures of success. </a:t>
            </a:r>
          </a:p>
        </p:txBody>
      </p:sp>
      <p:pic>
        <p:nvPicPr>
          <p:cNvPr id="5" name="Picture 4">
            <a:extLst>
              <a:ext uri="{FF2B5EF4-FFF2-40B4-BE49-F238E27FC236}">
                <a16:creationId xmlns:a16="http://schemas.microsoft.com/office/drawing/2014/main" xmlns="" id="{BDDD59FC-F368-4948-83FF-BC42CC9CB1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60018" y="3805679"/>
            <a:ext cx="1447800" cy="1905000"/>
          </a:xfrm>
          <a:prstGeom prst="rect">
            <a:avLst/>
          </a:prstGeom>
        </p:spPr>
      </p:pic>
    </p:spTree>
    <p:extLst>
      <p:ext uri="{BB962C8B-B14F-4D97-AF65-F5344CB8AC3E}">
        <p14:creationId xmlns:p14="http://schemas.microsoft.com/office/powerpoint/2010/main" val="284697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42015" y="916718"/>
            <a:ext cx="4496775" cy="2308324"/>
          </a:xfrm>
          <a:prstGeom prst="rect">
            <a:avLst/>
          </a:prstGeom>
          <a:noFill/>
        </p:spPr>
        <p:txBody>
          <a:bodyPr wrap="square" rtlCol="0">
            <a:spAutoFit/>
          </a:bodyPr>
          <a:lstStyle/>
          <a:p>
            <a:r>
              <a:rPr lang="en-US" sz="1600" dirty="0">
                <a:solidFill>
                  <a:srgbClr val="002060"/>
                </a:solidFill>
                <a:latin typeface="Times New Roman" panose="02020603050405020304" pitchFamily="18" charset="0"/>
                <a:cs typeface="Times New Roman" panose="02020603050405020304" pitchFamily="18" charset="0"/>
              </a:rPr>
              <a:t>These APM criteria are great, but difficult to measure. As with your presentation of your scholarship, you may find it useful to consider some kind of framing to describe and validate your practice:  </a:t>
            </a:r>
            <a:r>
              <a:rPr lang="en-US" sz="1600" dirty="0" err="1">
                <a:solidFill>
                  <a:srgbClr val="002060"/>
                </a:solidFill>
                <a:latin typeface="Times New Roman" panose="02020603050405020304" pitchFamily="18" charset="0"/>
                <a:cs typeface="Times New Roman" panose="02020603050405020304" pitchFamily="18" charset="0"/>
              </a:rPr>
              <a:t>egs</a:t>
            </a:r>
            <a:r>
              <a:rPr lang="en-US" sz="1600" dirty="0">
                <a:solidFill>
                  <a:srgbClr val="002060"/>
                </a:solidFill>
                <a:latin typeface="Times New Roman" panose="02020603050405020304" pitchFamily="18" charset="0"/>
                <a:cs typeface="Times New Roman" panose="02020603050405020304" pitchFamily="18" charset="0"/>
              </a:rPr>
              <a:t>. AAC&amp;U’s </a:t>
            </a:r>
            <a:r>
              <a:rPr lang="en-US" sz="1600" dirty="0">
                <a:solidFill>
                  <a:srgbClr val="002060"/>
                </a:solidFill>
                <a:latin typeface="Times New Roman" panose="02020603050405020304" pitchFamily="18" charset="0"/>
                <a:cs typeface="Times New Roman" panose="02020603050405020304" pitchFamily="18" charset="0"/>
                <a:hlinkClick r:id="rId2"/>
              </a:rPr>
              <a:t>VALUE rubrics</a:t>
            </a:r>
            <a:r>
              <a:rPr lang="en-US" sz="1600" dirty="0">
                <a:solidFill>
                  <a:srgbClr val="002060"/>
                </a:solidFill>
                <a:latin typeface="Times New Roman" panose="02020603050405020304" pitchFamily="18" charset="0"/>
                <a:cs typeface="Times New Roman" panose="02020603050405020304" pitchFamily="18" charset="0"/>
              </a:rPr>
              <a:t>,  AAC&amp;U’s High Impact Practices, </a:t>
            </a:r>
            <a:r>
              <a:rPr lang="en-US" sz="1600" i="1" dirty="0">
                <a:solidFill>
                  <a:srgbClr val="002060"/>
                </a:solidFill>
                <a:latin typeface="Times New Roman" panose="02020603050405020304" pitchFamily="18" charset="0"/>
                <a:cs typeface="Times New Roman" panose="02020603050405020304" pitchFamily="18" charset="0"/>
              </a:rPr>
              <a:t>The Journal of Educational Psychology’s </a:t>
            </a:r>
            <a:r>
              <a:rPr lang="en-US" sz="1600" dirty="0">
                <a:solidFill>
                  <a:srgbClr val="002060"/>
                </a:solidFill>
                <a:latin typeface="Times New Roman" panose="02020603050405020304" pitchFamily="18" charset="0"/>
                <a:cs typeface="Times New Roman" panose="02020603050405020304" pitchFamily="18" charset="0"/>
              </a:rPr>
              <a:t>25 principles of learning </a:t>
            </a:r>
            <a:r>
              <a:rPr lang="en-US" sz="1600" dirty="0">
                <a:solidFill>
                  <a:srgbClr val="002060"/>
                </a:solidFill>
                <a:latin typeface="Times New Roman" panose="02020603050405020304" pitchFamily="18" charset="0"/>
                <a:cs typeface="Times New Roman" panose="02020603050405020304" pitchFamily="18" charset="0"/>
                <a:hlinkClick r:id="rId3"/>
              </a:rPr>
              <a:t>http://www.apa.org/pubs/journals/features/edu-101-2-259.pdf</a:t>
            </a:r>
            <a:r>
              <a:rPr lang="en-US" sz="1600" dirty="0">
                <a:solidFill>
                  <a:srgbClr val="002060"/>
                </a:solidFill>
                <a:latin typeface="Times New Roman" panose="02020603050405020304" pitchFamily="18" charset="0"/>
                <a:cs typeface="Times New Roman" panose="02020603050405020304" pitchFamily="18" charset="0"/>
              </a:rPr>
              <a:t>, Bloom’s taxonomy, etc.  </a:t>
            </a:r>
          </a:p>
        </p:txBody>
      </p:sp>
      <p:sp>
        <p:nvSpPr>
          <p:cNvPr id="3" name="Rectangle 2"/>
          <p:cNvSpPr/>
          <p:nvPr/>
        </p:nvSpPr>
        <p:spPr>
          <a:xfrm>
            <a:off x="628898" y="619573"/>
            <a:ext cx="6096000" cy="399020"/>
          </a:xfrm>
          <a:prstGeom prst="rect">
            <a:avLst/>
          </a:prstGeom>
        </p:spPr>
        <p:txBody>
          <a:bodyPr>
            <a:spAutoFit/>
          </a:bodyPr>
          <a:lstStyle/>
          <a:p>
            <a:pPr>
              <a:lnSpc>
                <a:spcPct val="107000"/>
              </a:lnSpc>
            </a:pPr>
            <a:r>
              <a:rPr lang="en-US" sz="2000" b="1"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rPr>
              <a:t>Teaching </a:t>
            </a:r>
            <a:endParaRPr lang="en-US" sz="2000"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
        <p:nvSpPr>
          <p:cNvPr id="8" name="TextBox 7"/>
          <p:cNvSpPr txBox="1"/>
          <p:nvPr/>
        </p:nvSpPr>
        <p:spPr>
          <a:xfrm>
            <a:off x="6542015" y="3680462"/>
            <a:ext cx="3344935" cy="2062103"/>
          </a:xfrm>
          <a:prstGeom prst="rect">
            <a:avLst/>
          </a:prstGeom>
          <a:noFill/>
        </p:spPr>
        <p:txBody>
          <a:bodyPr wrap="square" rtlCol="0">
            <a:spAutoFit/>
          </a:bodyPr>
          <a:lstStyle/>
          <a:p>
            <a:r>
              <a:rPr lang="en-US" sz="1600" dirty="0">
                <a:solidFill>
                  <a:srgbClr val="002060"/>
                </a:solidFill>
                <a:latin typeface="Times New Roman" panose="02020603050405020304" pitchFamily="18" charset="0"/>
                <a:cs typeface="Times New Roman" panose="02020603050405020304" pitchFamily="18" charset="0"/>
              </a:rPr>
              <a:t>From beginning students to advanced, CAP regularly comments on graduate education, looking especially at graduation and placement of PhD students.  That’s an easy measure of success.  Your challenge is to articulate measures of success for other groups of students.      </a:t>
            </a:r>
          </a:p>
        </p:txBody>
      </p:sp>
      <p:sp>
        <p:nvSpPr>
          <p:cNvPr id="10" name="Rectangle 9"/>
          <p:cNvSpPr/>
          <p:nvPr/>
        </p:nvSpPr>
        <p:spPr>
          <a:xfrm>
            <a:off x="628898" y="1026472"/>
            <a:ext cx="5258946" cy="4893647"/>
          </a:xfrm>
          <a:prstGeom prst="rect">
            <a:avLst/>
          </a:prstGeom>
        </p:spPr>
        <p:txBody>
          <a:bodyPr wrap="square">
            <a:spAutoFit/>
          </a:bodyPr>
          <a:lstStyle/>
          <a:p>
            <a:r>
              <a:rPr lang="en-US" sz="1400" b="1" dirty="0">
                <a:latin typeface="Arial" panose="020B0604020202020204" pitchFamily="34" charset="0"/>
                <a:cs typeface="Arial" panose="020B0604020202020204" pitchFamily="34" charset="0"/>
              </a:rPr>
              <a:t>APM 210-1-d-1</a:t>
            </a:r>
            <a:r>
              <a:rPr lang="en-US" sz="1400" dirty="0">
                <a:latin typeface="Arial" panose="020B0604020202020204" pitchFamily="34" charset="0"/>
                <a:cs typeface="Arial" panose="020B0604020202020204" pitchFamily="34" charset="0"/>
              </a:rPr>
              <a:t>: Clearly demonstrated evidence of high quality in teaching is  an essential criterion for appointment, advancement, or promotion. Under no circumstances will a tenure commitment be made unless there is clear documentation of ability and diligence in the teaching role. In judging the effectiveness of a candidate’s teaching, the committee should consider such points as the following: the candidate’s command of the subject; continuous growth in the subject field; ability to organize material and to present it with force and logic; capacity to awaken in students an awareness of the relationship of the subject to other fields of knowledge; fostering of student independence and capability to reason; spirit and enthusiasm which vitalize the candidate’s learning and teaching; </a:t>
            </a:r>
            <a:r>
              <a:rPr lang="en-US" sz="1400" u="sng" dirty="0">
                <a:solidFill>
                  <a:srgbClr val="FF0000"/>
                </a:solidFill>
                <a:latin typeface="Arial" panose="020B0604020202020204" pitchFamily="34" charset="0"/>
                <a:cs typeface="Arial" panose="020B0604020202020204" pitchFamily="34" charset="0"/>
              </a:rPr>
              <a:t>ability to arouse curiosity in beginning students</a:t>
            </a:r>
            <a:r>
              <a:rPr lang="en-US" sz="1400" dirty="0">
                <a:solidFill>
                  <a:srgbClr val="FF0000"/>
                </a:solidFill>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to encourage high standards, and to </a:t>
            </a:r>
            <a:r>
              <a:rPr lang="en-US" sz="1400" u="sng" dirty="0">
                <a:solidFill>
                  <a:srgbClr val="FF0000"/>
                </a:solidFill>
                <a:latin typeface="Arial" panose="020B0604020202020204" pitchFamily="34" charset="0"/>
                <a:cs typeface="Arial" panose="020B0604020202020204" pitchFamily="34" charset="0"/>
              </a:rPr>
              <a:t>stimulate advanced students </a:t>
            </a:r>
            <a:r>
              <a:rPr lang="en-US" sz="1400" dirty="0">
                <a:latin typeface="Arial" panose="020B0604020202020204" pitchFamily="34" charset="0"/>
                <a:cs typeface="Arial" panose="020B0604020202020204" pitchFamily="34" charset="0"/>
              </a:rPr>
              <a:t>to creative work; personal attributes as they affect teaching and students; extent and skill of the candidate’s participation in the general guidance, mentoring, and advising of students; effectiveness in creating an academic environment that is open and encouraging to all students, including development of particularly effective strategies for the educational advancement of students in various underrepresented groups.  </a:t>
            </a:r>
            <a:endParaRPr lang="en-US" sz="1400" dirty="0">
              <a:effectLst/>
              <a:latin typeface="Arial" panose="020B0604020202020204" pitchFamily="34" charset="0"/>
              <a:cs typeface="Arial" panose="020B0604020202020204" pitchFamily="34" charset="0"/>
            </a:endParaRPr>
          </a:p>
        </p:txBody>
      </p:sp>
      <p:sp>
        <p:nvSpPr>
          <p:cNvPr id="14" name="Right Brace 13"/>
          <p:cNvSpPr/>
          <p:nvPr/>
        </p:nvSpPr>
        <p:spPr>
          <a:xfrm>
            <a:off x="5897082" y="1026471"/>
            <a:ext cx="543740" cy="4893647"/>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91884" y="3822819"/>
            <a:ext cx="1693812" cy="2237938"/>
          </a:xfrm>
          <a:prstGeom prst="rect">
            <a:avLst/>
          </a:prstGeom>
        </p:spPr>
      </p:pic>
    </p:spTree>
    <p:extLst>
      <p:ext uri="{BB962C8B-B14F-4D97-AF65-F5344CB8AC3E}">
        <p14:creationId xmlns:p14="http://schemas.microsoft.com/office/powerpoint/2010/main" val="188848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799" y="877005"/>
            <a:ext cx="11790218" cy="954107"/>
          </a:xfrm>
          <a:prstGeom prst="rect">
            <a:avLst/>
          </a:prstGeom>
          <a:solidFill>
            <a:schemeClr val="accent1">
              <a:lumMod val="20000"/>
              <a:lumOff val="80000"/>
            </a:schemeClr>
          </a:solidFill>
          <a:ln>
            <a:solidFill>
              <a:schemeClr val="accent1"/>
            </a:solidFill>
          </a:ln>
        </p:spPr>
        <p:txBody>
          <a:bodyPr wrap="square">
            <a:spAutoFit/>
          </a:bodyPr>
          <a:lstStyle/>
          <a:p>
            <a:r>
              <a:rPr lang="en-US" sz="1400" dirty="0">
                <a:latin typeface="Times New Roman" panose="02020603050405020304" pitchFamily="18" charset="0"/>
                <a:cs typeface="Times New Roman" panose="02020603050405020304" pitchFamily="18" charset="0"/>
              </a:rPr>
              <a:t>In my first iterations of this presentation, I did not craft much of a dummy statement of teaching for fear of inadvertently creating new “established academic patterns” prematurely.  In the current version, I’ve changed this portion to incorporate the teaching statement of Rose Scott, who took this workshop before she prepared her promotion materials.  Reviewers praised her teaching, citing her thoughtful approach as part of the reason for her promotion to Associate Professor with tenure:</a:t>
            </a:r>
          </a:p>
        </p:txBody>
      </p:sp>
      <p:sp>
        <p:nvSpPr>
          <p:cNvPr id="3" name="TextBox 2"/>
          <p:cNvSpPr txBox="1"/>
          <p:nvPr/>
        </p:nvSpPr>
        <p:spPr>
          <a:xfrm>
            <a:off x="304799" y="2065191"/>
            <a:ext cx="6105427" cy="4185761"/>
          </a:xfrm>
          <a:prstGeom prst="rect">
            <a:avLst/>
          </a:prstGeom>
          <a:noFill/>
        </p:spPr>
        <p:txBody>
          <a:bodyPr wrap="square" rtlCol="0">
            <a:spAutoFit/>
          </a:bodyPr>
          <a:lstStyle/>
          <a:p>
            <a:r>
              <a:rPr lang="en-US" sz="1400" i="1" dirty="0"/>
              <a:t>I routinely teach two undergraduate courses. PSY 130 (Developmental Psychology) is a large lecture course that provides an introduction to child development from conception through adolescence. This course fulfills requirements for Psychology majors and several programs in the Natural Sciences (such as the Natural Sciences Education minor), and satisfies upper division general education requirements. This course is therefore popular with students from a variety of disciplines. The second course, PSY 136 (Cognitive Development), is an advanced Psychology course that provides in-depth coverage of the major theoretical perspectives and empirical findings in cognitive development. This course is primarily taken by Psychology and Cognitive Science majors who are interested in careers related to child development. </a:t>
            </a:r>
          </a:p>
          <a:p>
            <a:endParaRPr lang="en-US" sz="1400" i="1" dirty="0"/>
          </a:p>
          <a:p>
            <a:r>
              <a:rPr lang="en-US" sz="1400" i="1" dirty="0"/>
              <a:t>At the graduate level, I regularly teach PSY 235 (Language Acquisition) and PSY 238 (Developmental of the Social Mind). I also recently worked with fellow developmental psychology faculty Jeffrey Gilger and Eric Walle to develop a two-semester sequence in Developmental Psychology (230/231), which serves as the foundation for the developmental graduate program. I co-taught both semesters of this course in AY 2013-2014, and co-taught PSY 231 in 2016. I have also served as the instructor for PSY 290, the developmental psychology graduate seminar. </a:t>
            </a:r>
          </a:p>
        </p:txBody>
      </p:sp>
      <p:sp>
        <p:nvSpPr>
          <p:cNvPr id="4" name="TextBox 3"/>
          <p:cNvSpPr txBox="1"/>
          <p:nvPr/>
        </p:nvSpPr>
        <p:spPr>
          <a:xfrm>
            <a:off x="6915847" y="2350161"/>
            <a:ext cx="4726256" cy="3539430"/>
          </a:xfrm>
          <a:prstGeom prst="rect">
            <a:avLst/>
          </a:prstGeom>
          <a:noFill/>
        </p:spPr>
        <p:txBody>
          <a:bodyPr wrap="square" rtlCol="0">
            <a:spAutoFit/>
          </a:bodyPr>
          <a:lstStyle/>
          <a:p>
            <a:r>
              <a:rPr lang="en-US" sz="1600" dirty="0">
                <a:solidFill>
                  <a:srgbClr val="002060"/>
                </a:solidFill>
                <a:latin typeface="Times New Roman" panose="02020603050405020304" pitchFamily="18" charset="0"/>
                <a:cs typeface="Times New Roman" panose="02020603050405020304" pitchFamily="18" charset="0"/>
              </a:rPr>
              <a:t>Classes are part of curricula.  In some cases, a single class fills parts of more than one curriculum.  Prof Scott began her statement with this context, and used the differences to explain differences in course design and pedagogy later on (though further elaboration could have been useful).   She calls attention to the fact that the PSY 130 course serves several very different student populations.  </a:t>
            </a:r>
          </a:p>
          <a:p>
            <a:endParaRPr lang="en-US" sz="1600" dirty="0">
              <a:solidFill>
                <a:srgbClr val="002060"/>
              </a:solidFill>
              <a:latin typeface="Times New Roman" panose="02020603050405020304" pitchFamily="18" charset="0"/>
              <a:cs typeface="Times New Roman" panose="02020603050405020304" pitchFamily="18" charset="0"/>
            </a:endParaRPr>
          </a:p>
          <a:p>
            <a:r>
              <a:rPr lang="en-US" sz="1600" dirty="0">
                <a:solidFill>
                  <a:srgbClr val="002060"/>
                </a:solidFill>
                <a:latin typeface="Times New Roman" panose="02020603050405020304" pitchFamily="18" charset="0"/>
                <a:cs typeface="Times New Roman" panose="02020603050405020304" pitchFamily="18" charset="0"/>
              </a:rPr>
              <a:t>Two curricula, one course. How does a teacher respond to the different expectations and needs of these two different student populations?  How does that multiple-audience challenge impact student ratings of the course and instructor? </a:t>
            </a:r>
          </a:p>
        </p:txBody>
      </p:sp>
      <p:sp>
        <p:nvSpPr>
          <p:cNvPr id="5" name="Right Brace 4"/>
          <p:cNvSpPr/>
          <p:nvPr/>
        </p:nvSpPr>
        <p:spPr>
          <a:xfrm>
            <a:off x="6199909" y="2065191"/>
            <a:ext cx="543740" cy="4109370"/>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304799" y="477985"/>
            <a:ext cx="6096000" cy="399020"/>
          </a:xfrm>
          <a:prstGeom prst="rect">
            <a:avLst/>
          </a:prstGeom>
        </p:spPr>
        <p:txBody>
          <a:bodyPr>
            <a:spAutoFit/>
          </a:bodyPr>
          <a:lstStyle/>
          <a:p>
            <a:pPr>
              <a:lnSpc>
                <a:spcPct val="107000"/>
              </a:lnSpc>
            </a:pPr>
            <a:r>
              <a:rPr lang="en-US" sz="2000" b="1"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rPr>
              <a:t>Teaching </a:t>
            </a:r>
            <a:endParaRPr lang="en-US" sz="2000"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7501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163" y="502276"/>
            <a:ext cx="6018807" cy="280013"/>
          </a:xfrm>
          <a:prstGeom prst="rect">
            <a:avLst/>
          </a:prstGeom>
        </p:spPr>
        <p:txBody>
          <a:bodyPr wrap="square">
            <a:spAutoFit/>
          </a:bodyPr>
          <a:lstStyle/>
          <a:p>
            <a:pPr>
              <a:lnSpc>
                <a:spcPct val="107000"/>
              </a:lnSpc>
            </a:pPr>
            <a:r>
              <a:rPr lang="en-US" sz="1200" dirty="0">
                <a:solidFill>
                  <a:srgbClr val="000000"/>
                </a:solidFill>
                <a:latin typeface="Helvetica" panose="020B0604020202020204" pitchFamily="34"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Box 2"/>
          <p:cNvSpPr txBox="1"/>
          <p:nvPr/>
        </p:nvSpPr>
        <p:spPr>
          <a:xfrm>
            <a:off x="9475361" y="944592"/>
            <a:ext cx="2363271" cy="5262979"/>
          </a:xfrm>
          <a:prstGeom prst="rect">
            <a:avLst/>
          </a:prstGeom>
          <a:noFill/>
          <a:ln>
            <a:noFill/>
          </a:ln>
        </p:spPr>
        <p:txBody>
          <a:bodyPr wrap="square" rtlCol="0">
            <a:spAutoFit/>
          </a:bodyPr>
          <a:lstStyle/>
          <a:p>
            <a:r>
              <a:rPr lang="en-US" sz="1400" dirty="0">
                <a:solidFill>
                  <a:srgbClr val="002060"/>
                </a:solidFill>
                <a:latin typeface="Times New Roman" panose="02020603050405020304" pitchFamily="18" charset="0"/>
                <a:cs typeface="Times New Roman" panose="02020603050405020304" pitchFamily="18" charset="0"/>
              </a:rPr>
              <a:t>I would like to see teaching statements move from statements of abstract principles and goals to discussions of how, in specific teaching contexts, the candidate applies those principles in order to reach those goals.  Don’t, for instance, merely write, “I want my students to become better critical thinkers.”  What we mean by “critical thinking,” differs by discipline, both epistemologically and pragmatically.  If you’re going to give evidence that students in your classes actually learn to be better critical thinkers, you’ll need to embed the discussion in your specific expectations, as Scott does here.  </a:t>
            </a:r>
          </a:p>
        </p:txBody>
      </p:sp>
      <p:sp>
        <p:nvSpPr>
          <p:cNvPr id="4" name="Rectangle 3"/>
          <p:cNvSpPr/>
          <p:nvPr/>
        </p:nvSpPr>
        <p:spPr>
          <a:xfrm>
            <a:off x="341577" y="944593"/>
            <a:ext cx="8531473" cy="5262979"/>
          </a:xfrm>
          <a:prstGeom prst="rect">
            <a:avLst/>
          </a:prstGeom>
        </p:spPr>
        <p:txBody>
          <a:bodyPr wrap="square">
            <a:spAutoFit/>
          </a:bodyPr>
          <a:lstStyle/>
          <a:p>
            <a:r>
              <a:rPr lang="en-US" sz="1400" i="1" dirty="0"/>
              <a:t>Beyond ensuring that my students learn the basic concepts of a course, I strive to share my enthusiasm for science and learning. I believe that being at research institution gives students the unique opportunity to participate in a culture of inquiry and discovery. I want students to appreciate not only what we know about child development, but also how we know it. When students leave my course, they should be able to critically evaluate new information about developmental psychology when they encounter it outside the classroom, whether that information is parenting advice or scientific articles related to their own future research. </a:t>
            </a:r>
          </a:p>
          <a:p>
            <a:endParaRPr lang="en-US" sz="1400" i="1" dirty="0"/>
          </a:p>
          <a:p>
            <a:r>
              <a:rPr lang="en-US" sz="1400" i="1" dirty="0"/>
              <a:t>To foster this skill, I routinely draw a clear distinction between theory and data in my lectures. Once students recognize this distinction, they can begin to ask themselves whether particular data support a given theory or conclusion. Students are also required to read research articles, which helps them develop an understanding of how theoretical claims are (or are not) supported by empirical evidence. Because the students in PSY 130 come from a variety of disciplines, they have varying levels of experience with scientific articles. I therefore scaffold their ability to read and interpret these articles via a series of writing assignments. In early assignments, students are asked simple questions that involve finding key components of the article, such as the hypothesis being tested. As students become more comfortable reading articles, the questions become more challenging: students are asked to evaluate whether the evidence supports the author’s conclusions and speculate about the implications of the findings. The students in PSY 136 typically have a stronger background in psychological research. Thus, in addition to reading articles throughout the semester, they are required to complete a term paper in which they synthesize and critically evaluate the research on a particular topic. Finally, I use a variety of in-class activities to encourage critical-thinking about theories and evidence. In some activities, the entire class participates in an idea-generating session (e.g., coming up with alternative explanations for a finding). In other activities, students break into small groups to design studies that tackle key developmental questions, or generate solutions to real-world issues in development and education. I have found that students greatly enjoy participating in these activities, and that they become quite skilled at thinking about the problems presented in class. </a:t>
            </a:r>
          </a:p>
        </p:txBody>
      </p:sp>
      <p:sp>
        <p:nvSpPr>
          <p:cNvPr id="5" name="Right Brace 4"/>
          <p:cNvSpPr/>
          <p:nvPr/>
        </p:nvSpPr>
        <p:spPr>
          <a:xfrm>
            <a:off x="8789931" y="782289"/>
            <a:ext cx="543740" cy="5262979"/>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304799" y="477985"/>
            <a:ext cx="6096000" cy="399020"/>
          </a:xfrm>
          <a:prstGeom prst="rect">
            <a:avLst/>
          </a:prstGeom>
        </p:spPr>
        <p:txBody>
          <a:bodyPr>
            <a:spAutoFit/>
          </a:bodyPr>
          <a:lstStyle/>
          <a:p>
            <a:pPr>
              <a:lnSpc>
                <a:spcPct val="107000"/>
              </a:lnSpc>
            </a:pPr>
            <a:r>
              <a:rPr lang="en-US" sz="2000" b="1"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rPr>
              <a:t>Teaching </a:t>
            </a:r>
            <a:endParaRPr lang="en-US" sz="2000"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0727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0603" y="1091081"/>
            <a:ext cx="6754877" cy="4472058"/>
          </a:xfrm>
          <a:prstGeom prst="rect">
            <a:avLst/>
          </a:prstGeom>
          <a:noFill/>
        </p:spPr>
        <p:txBody>
          <a:bodyPr wrap="square" rtlCol="0">
            <a:spAutoFit/>
          </a:bodyPr>
          <a:lstStyle/>
          <a:p>
            <a:pPr lvl="0">
              <a:lnSpc>
                <a:spcPct val="107000"/>
              </a:lnSpc>
            </a:pPr>
            <a:r>
              <a:rPr lang="en-US" sz="1400" i="1" dirty="0">
                <a:solidFill>
                  <a:srgbClr val="000000"/>
                </a:solidFill>
                <a:latin typeface="Helvetica" panose="020B0604020202020204" pitchFamily="34" charset="0"/>
                <a:ea typeface="Times New Roman" panose="02020603050405020304" pitchFamily="18" charset="0"/>
                <a:cs typeface="Times New Roman" panose="02020603050405020304" pitchFamily="18" charset="0"/>
              </a:rPr>
              <a:t>In all of my courses, I set high standards for mastering the material and then work hard to help my students meet those standards. I use a variety of techniques to support my students’ learning. For instance, a well-known phenomenon in the cognitive psychology literature is the spacing effect: studying material in several sessions that are distributed over time results in greater learning than the same amount of studying in a single session. In other words, students learn better if they periodically revisit material after it is initially introduced than if they do if they attempt to study everything the night before the exam. I have designed my undergraduate courses to take advantage of the spacing effect in several ways. First, I regularly review previously discussed material in class by having students answer short questions or by relating prior material to the current lecture. Second, students routinely take short, online quizzes on recently covered material. I explain the purpose of these quizzes to my students at the start of the semester, and then discuss the spacing effect again after they take their first quiz. By explaining the intention of these assessments, I hope to encourage students to employ the spacing effect in their own study habits. Since implementing these quizzes, students’ exam grades have gone up by 7% (on average), suggesting that this strategy has improved student learning. Students also frequently state in their evaluations that they learned a great deal in my course.</a:t>
            </a:r>
            <a:endParaRPr lang="en-US" sz="1400" i="1"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TextBox 3"/>
          <p:cNvSpPr txBox="1"/>
          <p:nvPr/>
        </p:nvSpPr>
        <p:spPr>
          <a:xfrm>
            <a:off x="7727123" y="582034"/>
            <a:ext cx="3811285" cy="5262979"/>
          </a:xfrm>
          <a:prstGeom prst="rect">
            <a:avLst/>
          </a:prstGeom>
          <a:noFill/>
          <a:ln>
            <a:noFill/>
          </a:ln>
        </p:spPr>
        <p:txBody>
          <a:bodyPr wrap="square" rtlCol="0">
            <a:spAutoFit/>
          </a:bodyPr>
          <a:lstStyle/>
          <a:p>
            <a:r>
              <a:rPr lang="en-US" sz="1400" dirty="0">
                <a:solidFill>
                  <a:srgbClr val="002060"/>
                </a:solidFill>
                <a:latin typeface="Times New Roman" panose="02020603050405020304" pitchFamily="18" charset="0"/>
                <a:cs typeface="Times New Roman" panose="02020603050405020304" pitchFamily="18" charset="0"/>
              </a:rPr>
              <a:t>One way to demonstrate that you are reflective and effective as a teacher, is to discuss your teaching approaches and why you use them in particular contexts. Don’t oversell novelty.  Using clickers, for example, is not a teaching innovation.  </a:t>
            </a:r>
          </a:p>
          <a:p>
            <a:endParaRPr lang="en-US" sz="1400" dirty="0">
              <a:solidFill>
                <a:srgbClr val="002060"/>
              </a:solidFill>
              <a:latin typeface="Times New Roman" panose="02020603050405020304" pitchFamily="18" charset="0"/>
              <a:cs typeface="Times New Roman" panose="02020603050405020304" pitchFamily="18" charset="0"/>
            </a:endParaRPr>
          </a:p>
          <a:p>
            <a:r>
              <a:rPr lang="en-US" sz="1400" dirty="0">
                <a:solidFill>
                  <a:srgbClr val="002060"/>
                </a:solidFill>
                <a:latin typeface="Times New Roman" panose="02020603050405020304" pitchFamily="18" charset="0"/>
                <a:cs typeface="Times New Roman" panose="02020603050405020304" pitchFamily="18" charset="0"/>
              </a:rPr>
              <a:t>There is no stronger argument that you’re teaching well than to present direct evidence of teaching effectiveness, which  may dove-tail with programmatic assessment, or may start and end with course-based assessment.  </a:t>
            </a:r>
          </a:p>
          <a:p>
            <a:endParaRPr lang="en-US" sz="1400" dirty="0">
              <a:solidFill>
                <a:srgbClr val="002060"/>
              </a:solidFill>
              <a:latin typeface="Times New Roman" panose="02020603050405020304" pitchFamily="18" charset="0"/>
              <a:cs typeface="Times New Roman" panose="02020603050405020304" pitchFamily="18" charset="0"/>
            </a:endParaRPr>
          </a:p>
          <a:p>
            <a:r>
              <a:rPr lang="en-US" sz="1400" dirty="0">
                <a:solidFill>
                  <a:srgbClr val="002060"/>
                </a:solidFill>
                <a:latin typeface="Times New Roman" panose="02020603050405020304" pitchFamily="18" charset="0"/>
                <a:cs typeface="Times New Roman" panose="02020603050405020304" pitchFamily="18" charset="0"/>
              </a:rPr>
              <a:t>Please note:  I’m suggesting, in accordance with </a:t>
            </a:r>
          </a:p>
          <a:p>
            <a:r>
              <a:rPr lang="en-US" sz="1400" dirty="0">
                <a:solidFill>
                  <a:srgbClr val="002060"/>
                </a:solidFill>
                <a:latin typeface="Times New Roman" panose="02020603050405020304" pitchFamily="18" charset="0"/>
                <a:cs typeface="Times New Roman" panose="02020603050405020304" pitchFamily="18" charset="0"/>
              </a:rPr>
              <a:t>research on teaching effectiveness, that you consider all assessment work as teaching, even though many faculty list it under service.  To put assessment in the service category diminishes the teaching enterprise.  Good teaching is a reflective and recursive practice that incorporates assessment data in revising both course content and delivery.  Without assessment, there is no opportunity for reflection and improvement, and teaching becomes no more than information transmission. The internet can do that.</a:t>
            </a:r>
          </a:p>
        </p:txBody>
      </p:sp>
      <p:sp>
        <p:nvSpPr>
          <p:cNvPr id="5" name="Rectangle 4"/>
          <p:cNvSpPr/>
          <p:nvPr/>
        </p:nvSpPr>
        <p:spPr>
          <a:xfrm>
            <a:off x="304799" y="477985"/>
            <a:ext cx="6096000" cy="399020"/>
          </a:xfrm>
          <a:prstGeom prst="rect">
            <a:avLst/>
          </a:prstGeom>
        </p:spPr>
        <p:txBody>
          <a:bodyPr>
            <a:spAutoFit/>
          </a:bodyPr>
          <a:lstStyle/>
          <a:p>
            <a:pPr>
              <a:lnSpc>
                <a:spcPct val="107000"/>
              </a:lnSpc>
            </a:pPr>
            <a:r>
              <a:rPr lang="en-US" sz="2000" b="1"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rPr>
              <a:t>Teaching </a:t>
            </a:r>
            <a:endParaRPr lang="en-US" sz="2000"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
        <p:nvSpPr>
          <p:cNvPr id="6" name="Right Brace 5"/>
          <p:cNvSpPr/>
          <p:nvPr/>
        </p:nvSpPr>
        <p:spPr>
          <a:xfrm>
            <a:off x="7083610" y="677495"/>
            <a:ext cx="543740" cy="5262979"/>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1496554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2021" y="1103942"/>
            <a:ext cx="2700778" cy="4044377"/>
          </a:xfrm>
          <a:prstGeom prst="rect">
            <a:avLst/>
          </a:prstGeom>
          <a:noFill/>
        </p:spPr>
        <p:txBody>
          <a:bodyPr wrap="square" rtlCol="0">
            <a:spAutoFit/>
          </a:bodyPr>
          <a:lstStyle/>
          <a:p>
            <a:pPr lvl="0">
              <a:lnSpc>
                <a:spcPct val="107000"/>
              </a:lnSpc>
            </a:pPr>
            <a:r>
              <a:rPr lang="en-US" sz="1600" i="1" dirty="0"/>
              <a:t>My student evaluations suggest that my teaching methods have been effective at both the undergraduate and graduate level. During this review period, I received an average of 6.5 (undergraduate) and 6.9 (graduate) out of 7 in overall effectiveness. In recognition of my teaching efforts, I was awarded the UC Merced Senate Award for Distinguished Undergraduate Teaching in 2014.</a:t>
            </a:r>
            <a:r>
              <a:rPr lang="en-US" sz="1400" i="1" dirty="0"/>
              <a:t> </a:t>
            </a:r>
          </a:p>
        </p:txBody>
      </p:sp>
      <p:sp>
        <p:nvSpPr>
          <p:cNvPr id="3" name="TextBox 2"/>
          <p:cNvSpPr txBox="1"/>
          <p:nvPr/>
        </p:nvSpPr>
        <p:spPr>
          <a:xfrm>
            <a:off x="4034671" y="1206635"/>
            <a:ext cx="7084529" cy="3754874"/>
          </a:xfrm>
          <a:prstGeom prst="rect">
            <a:avLst/>
          </a:prstGeom>
          <a:noFill/>
        </p:spPr>
        <p:txBody>
          <a:bodyPr wrap="square" rtlCol="0">
            <a:spAutoFit/>
          </a:bodyPr>
          <a:lstStyle/>
          <a:p>
            <a:r>
              <a:rPr lang="en-US" sz="1400" dirty="0">
                <a:solidFill>
                  <a:srgbClr val="002060"/>
                </a:solidFill>
                <a:latin typeface="Times New Roman" panose="02020603050405020304" pitchFamily="18" charset="0"/>
                <a:cs typeface="Times New Roman" panose="02020603050405020304" pitchFamily="18" charset="0"/>
              </a:rPr>
              <a:t>Teaching ratings are proxies for evaluating teaching quality, and they are easily distorted proxies at that.  There are many variables that impact student ratings, among them the demographic profile of the instructor, the size of the class, the level, whether or not it’s a required course, and response rates. Difficulty </a:t>
            </a:r>
            <a:r>
              <a:rPr lang="en-US" sz="1400" i="1" dirty="0">
                <a:solidFill>
                  <a:srgbClr val="002060"/>
                </a:solidFill>
                <a:latin typeface="Times New Roman" panose="02020603050405020304" pitchFamily="18" charset="0"/>
                <a:cs typeface="Times New Roman" panose="02020603050405020304" pitchFamily="18" charset="0"/>
              </a:rPr>
              <a:t>per se </a:t>
            </a:r>
            <a:r>
              <a:rPr lang="en-US" sz="1400" dirty="0">
                <a:solidFill>
                  <a:srgbClr val="002060"/>
                </a:solidFill>
                <a:latin typeface="Times New Roman" panose="02020603050405020304" pitchFamily="18" charset="0"/>
                <a:cs typeface="Times New Roman" panose="02020603050405020304" pitchFamily="18" charset="0"/>
              </a:rPr>
              <a:t>is not among them, though students hate what they perceive as “busywork,  and often categorize what they don’t understand  as mere busy work.  At any rate, if there are variables that impact your ratings, discuss them.  </a:t>
            </a:r>
          </a:p>
          <a:p>
            <a:endParaRPr lang="en-US" sz="1400" dirty="0">
              <a:solidFill>
                <a:srgbClr val="002060"/>
              </a:solidFill>
              <a:latin typeface="Times New Roman" panose="02020603050405020304" pitchFamily="18" charset="0"/>
              <a:cs typeface="Times New Roman" panose="02020603050405020304" pitchFamily="18" charset="0"/>
            </a:endParaRPr>
          </a:p>
          <a:p>
            <a:r>
              <a:rPr lang="en-US" sz="1400" dirty="0">
                <a:solidFill>
                  <a:srgbClr val="002060"/>
                </a:solidFill>
                <a:latin typeface="Times New Roman" panose="02020603050405020304" pitchFamily="18" charset="0"/>
                <a:cs typeface="Times New Roman" panose="02020603050405020304" pitchFamily="18" charset="0"/>
              </a:rPr>
              <a:t>A note on response rates: low rates can radically distort the numbers.  I encourage you to give students time in class to fill out the survey.  Asking them to do it on their own time will not usually yield decent response rates. </a:t>
            </a:r>
          </a:p>
          <a:p>
            <a:endParaRPr lang="en-US" sz="1400" dirty="0">
              <a:solidFill>
                <a:srgbClr val="002060"/>
              </a:solidFill>
              <a:latin typeface="Times New Roman" panose="02020603050405020304" pitchFamily="18" charset="0"/>
              <a:cs typeface="Times New Roman" panose="02020603050405020304" pitchFamily="18" charset="0"/>
            </a:endParaRPr>
          </a:p>
          <a:p>
            <a:r>
              <a:rPr lang="en-US" sz="1400" dirty="0">
                <a:solidFill>
                  <a:srgbClr val="002060"/>
                </a:solidFill>
                <a:latin typeface="Times New Roman" panose="02020603050405020304" pitchFamily="18" charset="0"/>
                <a:cs typeface="Times New Roman" panose="02020603050405020304" pitchFamily="18" charset="0"/>
              </a:rPr>
              <a:t>If there are anomalies in your group of evaluations, explain them.  Pedagogical changes, while ultimately improving student learning, may temporarily depress your ratings.  New classes sometimes have lower ratings than second or third iterations.  In each case, the key is to explain how you are responding to low numbers.</a:t>
            </a:r>
          </a:p>
          <a:p>
            <a:endParaRPr lang="en-US" sz="1400" dirty="0">
              <a:solidFill>
                <a:srgbClr val="002060"/>
              </a:solidFill>
              <a:latin typeface="Times New Roman" panose="02020603050405020304" pitchFamily="18" charset="0"/>
              <a:cs typeface="Times New Roman" panose="02020603050405020304" pitchFamily="18" charset="0"/>
            </a:endParaRPr>
          </a:p>
          <a:p>
            <a:r>
              <a:rPr lang="en-US" sz="1400" dirty="0">
                <a:solidFill>
                  <a:srgbClr val="002060"/>
                </a:solidFill>
                <a:latin typeface="Times New Roman" panose="02020603050405020304" pitchFamily="18" charset="0"/>
                <a:cs typeface="Times New Roman" panose="02020603050405020304" pitchFamily="18" charset="0"/>
              </a:rPr>
              <a:t>Teaching awards are another kind of proxy, and more persuasive because rarer.  </a:t>
            </a:r>
          </a:p>
        </p:txBody>
      </p:sp>
      <p:sp>
        <p:nvSpPr>
          <p:cNvPr id="5" name="Right Brace 4"/>
          <p:cNvSpPr/>
          <p:nvPr/>
        </p:nvSpPr>
        <p:spPr>
          <a:xfrm>
            <a:off x="3214541" y="1103942"/>
            <a:ext cx="543740" cy="3961606"/>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304799" y="477985"/>
            <a:ext cx="6096000" cy="399020"/>
          </a:xfrm>
          <a:prstGeom prst="rect">
            <a:avLst/>
          </a:prstGeom>
        </p:spPr>
        <p:txBody>
          <a:bodyPr>
            <a:spAutoFit/>
          </a:bodyPr>
          <a:lstStyle/>
          <a:p>
            <a:pPr>
              <a:lnSpc>
                <a:spcPct val="107000"/>
              </a:lnSpc>
            </a:pPr>
            <a:r>
              <a:rPr lang="en-US" sz="2000" b="1"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rPr>
              <a:t>Teaching </a:t>
            </a:r>
            <a:endParaRPr lang="en-US" sz="2000"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9302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71590" y="658520"/>
            <a:ext cx="7586116" cy="523220"/>
          </a:xfrm>
          <a:prstGeom prst="rect">
            <a:avLst/>
          </a:prstGeom>
          <a:noFill/>
        </p:spPr>
        <p:txBody>
          <a:bodyPr wrap="none" rtlCol="0">
            <a:spAutoFit/>
          </a:bodyPr>
          <a:lstStyle/>
          <a:p>
            <a:r>
              <a:rPr lang="en-US" sz="2800" dirty="0"/>
              <a:t>Components of a case as presented to the provost:</a:t>
            </a:r>
          </a:p>
        </p:txBody>
      </p:sp>
      <p:sp>
        <p:nvSpPr>
          <p:cNvPr id="6" name="TextBox 5"/>
          <p:cNvSpPr txBox="1"/>
          <p:nvPr/>
        </p:nvSpPr>
        <p:spPr>
          <a:xfrm>
            <a:off x="1392081" y="1369850"/>
            <a:ext cx="8108245" cy="646331"/>
          </a:xfrm>
          <a:prstGeom prst="rect">
            <a:avLst/>
          </a:prstGeom>
          <a:noFill/>
        </p:spPr>
        <p:txBody>
          <a:bodyPr wrap="none" rtlCol="0">
            <a:spAutoFit/>
          </a:bodyPr>
          <a:lstStyle/>
          <a:p>
            <a:r>
              <a:rPr lang="en-US" b="1" dirty="0"/>
              <a:t>Candidate supplied:  </a:t>
            </a:r>
            <a:r>
              <a:rPr lang="en-US" dirty="0"/>
              <a:t>c.v., bio-bib, self-statement, supporting materials (publications, </a:t>
            </a:r>
          </a:p>
          <a:p>
            <a:r>
              <a:rPr lang="en-US" dirty="0"/>
              <a:t>syllabi, assignments, etc.)</a:t>
            </a:r>
          </a:p>
        </p:txBody>
      </p:sp>
      <p:sp>
        <p:nvSpPr>
          <p:cNvPr id="7" name="TextBox 6"/>
          <p:cNvSpPr txBox="1"/>
          <p:nvPr/>
        </p:nvSpPr>
        <p:spPr>
          <a:xfrm>
            <a:off x="1392081" y="2313526"/>
            <a:ext cx="9811147" cy="646331"/>
          </a:xfrm>
          <a:prstGeom prst="rect">
            <a:avLst/>
          </a:prstGeom>
          <a:noFill/>
        </p:spPr>
        <p:txBody>
          <a:bodyPr wrap="none" rtlCol="0">
            <a:spAutoFit/>
          </a:bodyPr>
          <a:lstStyle/>
          <a:p>
            <a:r>
              <a:rPr lang="en-US" b="1" dirty="0"/>
              <a:t>School supplied materials:  </a:t>
            </a:r>
            <a:r>
              <a:rPr lang="en-US" dirty="0"/>
              <a:t>teaching schedule (now automatically uploaded to DM), student ratings of </a:t>
            </a:r>
          </a:p>
          <a:p>
            <a:r>
              <a:rPr lang="en-US" dirty="0"/>
              <a:t>teaching, outside letters when needed.  </a:t>
            </a:r>
          </a:p>
        </p:txBody>
      </p:sp>
      <p:sp>
        <p:nvSpPr>
          <p:cNvPr id="8" name="TextBox 7"/>
          <p:cNvSpPr txBox="1"/>
          <p:nvPr/>
        </p:nvSpPr>
        <p:spPr>
          <a:xfrm>
            <a:off x="1392081" y="3158492"/>
            <a:ext cx="10725757" cy="1200329"/>
          </a:xfrm>
          <a:prstGeom prst="rect">
            <a:avLst/>
          </a:prstGeom>
          <a:noFill/>
        </p:spPr>
        <p:txBody>
          <a:bodyPr wrap="none" rtlCol="0">
            <a:spAutoFit/>
          </a:bodyPr>
          <a:lstStyle/>
          <a:p>
            <a:r>
              <a:rPr lang="en-US" b="1" dirty="0"/>
              <a:t>Case analysis:  </a:t>
            </a:r>
            <a:r>
              <a:rPr lang="en-US" dirty="0"/>
              <a:t>The task is to ensure competent, thorough and objective review.  The primary responsibility </a:t>
            </a:r>
          </a:p>
          <a:p>
            <a:r>
              <a:rPr lang="en-US" dirty="0"/>
              <a:t>lies with the AP chair, who usually begins the job by securing a committee. If there is not adequate “competent” </a:t>
            </a:r>
          </a:p>
          <a:p>
            <a:r>
              <a:rPr lang="en-US" dirty="0"/>
              <a:t>authority on campus, we seek it in the UC system.  The thoroughness of the review varies with different</a:t>
            </a:r>
          </a:p>
          <a:p>
            <a:r>
              <a:rPr lang="en-US" dirty="0"/>
              <a:t>kinds of actions: regular merit, MCA, promotion, barrier steps.</a:t>
            </a:r>
          </a:p>
        </p:txBody>
      </p:sp>
      <p:sp>
        <p:nvSpPr>
          <p:cNvPr id="9" name="TextBox 8"/>
          <p:cNvSpPr txBox="1"/>
          <p:nvPr/>
        </p:nvSpPr>
        <p:spPr>
          <a:xfrm>
            <a:off x="1392081" y="4456010"/>
            <a:ext cx="9751644" cy="646331"/>
          </a:xfrm>
          <a:prstGeom prst="rect">
            <a:avLst/>
          </a:prstGeom>
          <a:noFill/>
        </p:spPr>
        <p:txBody>
          <a:bodyPr wrap="none" rtlCol="0">
            <a:spAutoFit/>
          </a:bodyPr>
          <a:lstStyle/>
          <a:p>
            <a:r>
              <a:rPr lang="en-US" b="1" dirty="0"/>
              <a:t>Faculty review: </a:t>
            </a:r>
            <a:r>
              <a:rPr lang="en-US" dirty="0"/>
              <a:t>discussion, vote, and transmittal memo.  The AP chair’s evaluation may be part of this, </a:t>
            </a:r>
          </a:p>
          <a:p>
            <a:r>
              <a:rPr lang="en-US" dirty="0"/>
              <a:t>or it may be part of case analysis.  </a:t>
            </a:r>
          </a:p>
        </p:txBody>
      </p:sp>
      <p:sp>
        <p:nvSpPr>
          <p:cNvPr id="10" name="TextBox 9"/>
          <p:cNvSpPr txBox="1"/>
          <p:nvPr/>
        </p:nvSpPr>
        <p:spPr>
          <a:xfrm>
            <a:off x="1403146" y="5162982"/>
            <a:ext cx="1453411" cy="369332"/>
          </a:xfrm>
          <a:prstGeom prst="rect">
            <a:avLst/>
          </a:prstGeom>
          <a:noFill/>
        </p:spPr>
        <p:txBody>
          <a:bodyPr wrap="none" rtlCol="0">
            <a:spAutoFit/>
          </a:bodyPr>
          <a:lstStyle/>
          <a:p>
            <a:r>
              <a:rPr lang="en-US" b="1" dirty="0"/>
              <a:t>Dean’s letter</a:t>
            </a:r>
            <a:r>
              <a:rPr lang="en-US" dirty="0"/>
              <a:t>.</a:t>
            </a:r>
          </a:p>
        </p:txBody>
      </p:sp>
      <p:sp>
        <p:nvSpPr>
          <p:cNvPr id="11" name="TextBox 10"/>
          <p:cNvSpPr txBox="1"/>
          <p:nvPr/>
        </p:nvSpPr>
        <p:spPr>
          <a:xfrm>
            <a:off x="1392081" y="5592955"/>
            <a:ext cx="1266629" cy="369332"/>
          </a:xfrm>
          <a:prstGeom prst="rect">
            <a:avLst/>
          </a:prstGeom>
          <a:noFill/>
        </p:spPr>
        <p:txBody>
          <a:bodyPr wrap="none" rtlCol="0">
            <a:spAutoFit/>
          </a:bodyPr>
          <a:lstStyle/>
          <a:p>
            <a:r>
              <a:rPr lang="en-US" b="1" dirty="0"/>
              <a:t>CAP review</a:t>
            </a:r>
          </a:p>
        </p:txBody>
      </p:sp>
    </p:spTree>
    <p:extLst>
      <p:ext uri="{BB962C8B-B14F-4D97-AF65-F5344CB8AC3E}">
        <p14:creationId xmlns:p14="http://schemas.microsoft.com/office/powerpoint/2010/main" val="136759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634" y="1259854"/>
            <a:ext cx="3356306" cy="2759923"/>
          </a:xfrm>
          <a:prstGeom prst="rect">
            <a:avLst/>
          </a:prstGeom>
        </p:spPr>
        <p:txBody>
          <a:bodyPr wrap="square">
            <a:spAutoFit/>
          </a:bodyPr>
          <a:lstStyle/>
          <a:p>
            <a:pPr>
              <a:lnSpc>
                <a:spcPct val="107000"/>
              </a:lnSpc>
            </a:pPr>
            <a:r>
              <a:rPr lang="en-US"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(back to my fictional scholar). . . </a:t>
            </a:r>
          </a:p>
          <a:p>
            <a:pPr>
              <a:lnSpc>
                <a:spcPct val="107000"/>
              </a:lnSpc>
            </a:pPr>
            <a:endPar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I am gratified by the demand </a:t>
            </a:r>
          </a:p>
          <a:p>
            <a:pPr>
              <a:lnSpc>
                <a:spcPct val="107000"/>
              </a:lnSpc>
            </a:pP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for consultation that has arisen after the publication of my book.  I have been invited by several universities to review their support systems and to advise how those systems should change. </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Box 2"/>
          <p:cNvSpPr txBox="1"/>
          <p:nvPr/>
        </p:nvSpPr>
        <p:spPr>
          <a:xfrm>
            <a:off x="4713403" y="1259853"/>
            <a:ext cx="6861947" cy="2831544"/>
          </a:xfrm>
          <a:prstGeom prst="rect">
            <a:avLst/>
          </a:prstGeom>
          <a:noFill/>
        </p:spPr>
        <p:txBody>
          <a:bodyPr wrap="square" rtlCol="0">
            <a:spAutoFit/>
          </a:bodyPr>
          <a:lstStyle/>
          <a:p>
            <a:r>
              <a:rPr lang="en-US" sz="1600" dirty="0">
                <a:solidFill>
                  <a:srgbClr val="002060"/>
                </a:solidFill>
                <a:latin typeface="Times New Roman" panose="02020603050405020304" pitchFamily="18" charset="0"/>
                <a:cs typeface="Times New Roman" panose="02020603050405020304" pitchFamily="18" charset="0"/>
              </a:rPr>
              <a:t>While professor-series faculty must engage in service, the expectations for assistant professors are low. We encourage you to restrict  your service to as local a level as possible (i.e. organizing a lecture series for your unit) unless there is some compelling reason to branch out.  </a:t>
            </a:r>
          </a:p>
          <a:p>
            <a:endParaRPr lang="en-US" sz="1600" dirty="0">
              <a:solidFill>
                <a:srgbClr val="002060"/>
              </a:solidFill>
              <a:latin typeface="Times New Roman" panose="02020603050405020304" pitchFamily="18" charset="0"/>
              <a:cs typeface="Times New Roman" panose="02020603050405020304" pitchFamily="18" charset="0"/>
            </a:endParaRPr>
          </a:p>
          <a:p>
            <a:r>
              <a:rPr lang="en-US" sz="1600" dirty="0">
                <a:solidFill>
                  <a:srgbClr val="002060"/>
                </a:solidFill>
                <a:latin typeface="Times New Roman" panose="02020603050405020304" pitchFamily="18" charset="0"/>
                <a:cs typeface="Times New Roman" panose="02020603050405020304" pitchFamily="18" charset="0"/>
              </a:rPr>
              <a:t>One such reason is that you have been asked to serve because your research/creative activity is well known.   Accepting and documenting such service also demonstrates the impact of your research.  Reviewing </a:t>
            </a:r>
          </a:p>
          <a:p>
            <a:r>
              <a:rPr lang="en-US" sz="1600" dirty="0">
                <a:solidFill>
                  <a:srgbClr val="002060"/>
                </a:solidFill>
                <a:latin typeface="Times New Roman" panose="02020603050405020304" pitchFamily="18" charset="0"/>
                <a:cs typeface="Times New Roman" panose="02020603050405020304" pitchFamily="18" charset="0"/>
              </a:rPr>
              <a:t>for granting agencies, for journals, and for presses serves this dual function.  Unpaid consultation, too, can show the impact your research is having. </a:t>
            </a:r>
          </a:p>
          <a:p>
            <a:endParaRPr lang="en-US" dirty="0">
              <a:solidFill>
                <a:srgbClr val="002060"/>
              </a:solidFill>
              <a:latin typeface="Andalus" panose="02020603050405020304" pitchFamily="18" charset="-78"/>
              <a:cs typeface="Andalus" panose="02020603050405020304" pitchFamily="18" charset="-78"/>
            </a:endParaRPr>
          </a:p>
        </p:txBody>
      </p:sp>
      <p:sp>
        <p:nvSpPr>
          <p:cNvPr id="6" name="TextBox 5"/>
          <p:cNvSpPr txBox="1"/>
          <p:nvPr/>
        </p:nvSpPr>
        <p:spPr>
          <a:xfrm>
            <a:off x="664330" y="4617860"/>
            <a:ext cx="11019934" cy="1477328"/>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r>
              <a:rPr lang="en-US" dirty="0">
                <a:latin typeface="Andalus" panose="02020603050405020304" pitchFamily="18" charset="-78"/>
                <a:cs typeface="Andalus" panose="02020603050405020304" pitchFamily="18" charset="-78"/>
              </a:rPr>
              <a:t>For each advancement beyond promotion to Associate Professor, expectations for the amount of service rise. While our campus has yet to articulate these expectations, other UC campuses  have done so.  See, for example, UCB’s </a:t>
            </a:r>
            <a:r>
              <a:rPr lang="en-US" b="1" i="1" dirty="0">
                <a:latin typeface="Andalus" panose="02020603050405020304" pitchFamily="18" charset="-78"/>
                <a:cs typeface="Andalus" panose="02020603050405020304" pitchFamily="18" charset="-78"/>
                <a:hlinkClick r:id="rId2"/>
              </a:rPr>
              <a:t>Guidelines for Evaluation of Service Link</a:t>
            </a:r>
            <a:r>
              <a:rPr lang="en-US" dirty="0">
                <a:latin typeface="Andalus" panose="02020603050405020304" pitchFamily="18" charset="-78"/>
                <a:cs typeface="Andalus" panose="02020603050405020304" pitchFamily="18" charset="-78"/>
              </a:rPr>
              <a:t>.  Our CAP, substantially made up of members from other UC campuses, tends to follow these expectations.  The saying in the system is, “The higher the step, the steeper the ladder.” That is</a:t>
            </a:r>
          </a:p>
          <a:p>
            <a:r>
              <a:rPr lang="en-US" dirty="0">
                <a:latin typeface="Andalus" panose="02020603050405020304" pitchFamily="18" charset="-78"/>
                <a:cs typeface="Andalus" panose="02020603050405020304" pitchFamily="18" charset="-78"/>
              </a:rPr>
              <a:t>to say, full professors are expected to carry a heavy service load.   </a:t>
            </a:r>
          </a:p>
        </p:txBody>
      </p:sp>
      <p:sp>
        <p:nvSpPr>
          <p:cNvPr id="7" name="Right Brace 6"/>
          <p:cNvSpPr/>
          <p:nvPr/>
        </p:nvSpPr>
        <p:spPr>
          <a:xfrm>
            <a:off x="4128940" y="1259853"/>
            <a:ext cx="469087" cy="2548575"/>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1">
                  <a:lumMod val="50000"/>
                </a:schemeClr>
              </a:solidFill>
            </a:endParaRPr>
          </a:p>
        </p:txBody>
      </p:sp>
      <p:sp>
        <p:nvSpPr>
          <p:cNvPr id="8" name="Rectangle 7"/>
          <p:cNvSpPr/>
          <p:nvPr/>
        </p:nvSpPr>
        <p:spPr>
          <a:xfrm>
            <a:off x="483908" y="500262"/>
            <a:ext cx="6096000" cy="399020"/>
          </a:xfrm>
          <a:prstGeom prst="rect">
            <a:avLst/>
          </a:prstGeom>
        </p:spPr>
        <p:txBody>
          <a:bodyPr>
            <a:spAutoFit/>
          </a:bodyPr>
          <a:lstStyle/>
          <a:p>
            <a:pPr>
              <a:lnSpc>
                <a:spcPct val="107000"/>
              </a:lnSpc>
            </a:pPr>
            <a:r>
              <a:rPr lang="en-US" sz="2000" b="1"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rPr>
              <a:t>Service </a:t>
            </a:r>
            <a:endParaRPr lang="en-US" sz="2000" dirty="0">
              <a:solidFill>
                <a:schemeClr val="accent2"/>
              </a:solidFill>
              <a:effectLst/>
              <a:latin typeface="Helvetica"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8942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362" y="424812"/>
            <a:ext cx="10447329" cy="861774"/>
          </a:xfrm>
          <a:prstGeom prst="rect">
            <a:avLst/>
          </a:prstGeom>
          <a:noFill/>
          <a:ln>
            <a:noFill/>
          </a:ln>
        </p:spPr>
        <p:txBody>
          <a:bodyPr wrap="square">
            <a:spAutoFit/>
          </a:bodyPr>
          <a:lstStyle/>
          <a:p>
            <a:r>
              <a:rPr lang="en-US" b="1" dirty="0">
                <a:solidFill>
                  <a:schemeClr val="accent1">
                    <a:lumMod val="75000"/>
                  </a:schemeClr>
                </a:solidFill>
                <a:latin typeface="Helvetica" panose="020B0504020202030204" pitchFamily="34" charset="0"/>
                <a:cs typeface="Arial" panose="020B0604020202020204" pitchFamily="34" charset="0"/>
              </a:rPr>
              <a:t>Contributions to Diversity* </a:t>
            </a:r>
          </a:p>
          <a:p>
            <a:endParaRPr lang="en-US" sz="1600" b="1" dirty="0">
              <a:solidFill>
                <a:schemeClr val="accent1">
                  <a:lumMod val="75000"/>
                </a:schemeClr>
              </a:solidFill>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APM 210-1-d has been recently changed, adding contributions to diversity as a review criterion.   </a:t>
            </a:r>
          </a:p>
        </p:txBody>
      </p:sp>
      <p:sp>
        <p:nvSpPr>
          <p:cNvPr id="3" name="Rectangle 2"/>
          <p:cNvSpPr/>
          <p:nvPr/>
        </p:nvSpPr>
        <p:spPr>
          <a:xfrm>
            <a:off x="748214" y="1583811"/>
            <a:ext cx="10482608" cy="2308324"/>
          </a:xfrm>
          <a:prstGeom prst="rect">
            <a:avLst/>
          </a:prstGeom>
        </p:spPr>
        <p:txBody>
          <a:bodyPr wrap="square">
            <a:spAutoFit/>
          </a:bodyPr>
          <a:lstStyle/>
          <a:p>
            <a:r>
              <a:rPr lang="en-US" sz="1600" dirty="0">
                <a:solidFill>
                  <a:srgbClr val="002060"/>
                </a:solidFill>
              </a:rPr>
              <a:t> </a:t>
            </a:r>
          </a:p>
          <a:p>
            <a:r>
              <a:rPr lang="en-US" sz="1600" dirty="0">
                <a:solidFill>
                  <a:srgbClr val="002060"/>
                </a:solidFill>
              </a:rPr>
              <a:t>“The University of California is committed to excellence and equity in every facet of its mission. Contributions in all areas of faculty achievement that promote equal opportunity and diversity should be given due recognition in the academic personnel process, and they should be evaluated and credited in the same way as other faculty achievements. These contributions to diversity and equal opportunity can take a variety of forms including efforts to advance equitable access to education, public service that addresses the needs of California’s diverse population, or research in a scholar’s area of expertise that highlights inequalities.   Mentoring and advising of students and faculty members , particularly from underrepresented and underserved populations, should be given due recognition in the teaching or service categories of the academic personnel process.” </a:t>
            </a:r>
          </a:p>
        </p:txBody>
      </p:sp>
      <p:sp>
        <p:nvSpPr>
          <p:cNvPr id="4" name="TextBox 3"/>
          <p:cNvSpPr txBox="1"/>
          <p:nvPr/>
        </p:nvSpPr>
        <p:spPr>
          <a:xfrm>
            <a:off x="346362" y="4328851"/>
            <a:ext cx="11286313" cy="1077218"/>
          </a:xfrm>
          <a:prstGeom prst="rect">
            <a:avLst/>
          </a:prstGeom>
          <a:solidFill>
            <a:schemeClr val="accent1">
              <a:lumMod val="20000"/>
              <a:lumOff val="80000"/>
            </a:schemeClr>
          </a:solidFill>
          <a:ln>
            <a:solidFill>
              <a:schemeClr val="accent2">
                <a:lumMod val="75000"/>
              </a:schemeClr>
            </a:solidFill>
          </a:ln>
        </p:spPr>
        <p:txBody>
          <a:bodyPr wrap="square" rtlCol="0">
            <a:spAutoFit/>
          </a:bodyPr>
          <a:lstStyle/>
          <a:p>
            <a:r>
              <a:rPr lang="en-US" sz="1600" dirty="0">
                <a:latin typeface="Times New Roman" panose="02020603050405020304" pitchFamily="18" charset="0"/>
                <a:cs typeface="Times New Roman" panose="02020603050405020304" pitchFamily="18" charset="0"/>
              </a:rPr>
              <a:t>*According to the </a:t>
            </a:r>
            <a:r>
              <a:rPr lang="en-US" sz="1600" dirty="0">
                <a:latin typeface="Times New Roman" panose="02020603050405020304" pitchFamily="18" charset="0"/>
                <a:cs typeface="Times New Roman" panose="02020603050405020304" pitchFamily="18" charset="0"/>
                <a:hlinkClick r:id="rId2"/>
              </a:rPr>
              <a:t>University of California Diversity Statement</a:t>
            </a:r>
            <a:r>
              <a:rPr lang="en-US" sz="1600" dirty="0">
                <a:latin typeface="Times New Roman" panose="02020603050405020304" pitchFamily="18" charset="0"/>
                <a:cs typeface="Times New Roman" panose="02020603050405020304" pitchFamily="18" charset="0"/>
              </a:rPr>
              <a:t>, “Diversity–a defining feature of California’s past, present, </a:t>
            </a:r>
          </a:p>
          <a:p>
            <a:r>
              <a:rPr lang="en-US" sz="1600" dirty="0">
                <a:latin typeface="Times New Roman" panose="02020603050405020304" pitchFamily="18" charset="0"/>
                <a:cs typeface="Times New Roman" panose="02020603050405020304" pitchFamily="18" charset="0"/>
              </a:rPr>
              <a:t>and future—refers to the variety of personal experiences, values, and worldviews that arise from differences of culture </a:t>
            </a:r>
          </a:p>
          <a:p>
            <a:r>
              <a:rPr lang="en-US" sz="1600" dirty="0">
                <a:latin typeface="Times New Roman" panose="02020603050405020304" pitchFamily="18" charset="0"/>
                <a:cs typeface="Times New Roman" panose="02020603050405020304" pitchFamily="18" charset="0"/>
              </a:rPr>
              <a:t>and circumstance. Such differences include race, ethnicity, gender, age, religion, language, abilities/disabilities, sexual </a:t>
            </a:r>
          </a:p>
          <a:p>
            <a:r>
              <a:rPr lang="en-US" sz="1600" dirty="0">
                <a:latin typeface="Times New Roman" panose="02020603050405020304" pitchFamily="18" charset="0"/>
                <a:cs typeface="Times New Roman" panose="02020603050405020304" pitchFamily="18" charset="0"/>
              </a:rPr>
              <a:t>orientation, gender identity, socioeconomic status, and geographic region, and more.</a:t>
            </a:r>
          </a:p>
        </p:txBody>
      </p:sp>
    </p:spTree>
    <p:extLst>
      <p:ext uri="{BB962C8B-B14F-4D97-AF65-F5344CB8AC3E}">
        <p14:creationId xmlns:p14="http://schemas.microsoft.com/office/powerpoint/2010/main" val="3718253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995305" y="2090463"/>
            <a:ext cx="5382848" cy="2585323"/>
          </a:xfrm>
          <a:prstGeom prst="rect">
            <a:avLst/>
          </a:prstGeom>
          <a:noFill/>
        </p:spPr>
        <p:txBody>
          <a:bodyPr wrap="square" rtlCol="0">
            <a:spAutoFit/>
          </a:bodyPr>
          <a:lstStyle/>
          <a:p>
            <a:r>
              <a:rPr lang="en-US" dirty="0">
                <a:solidFill>
                  <a:srgbClr val="002060"/>
                </a:solidFill>
                <a:latin typeface="Times New Roman" panose="02020603050405020304" pitchFamily="18" charset="0"/>
                <a:cs typeface="Times New Roman" panose="02020603050405020304" pitchFamily="18" charset="0"/>
              </a:rPr>
              <a:t>You may be contributing to diversity in your teaching, your scholarly or creative activity, in your service, on in some combination of all three.  This is not a separate</a:t>
            </a:r>
          </a:p>
          <a:p>
            <a:r>
              <a:rPr lang="en-US" dirty="0">
                <a:solidFill>
                  <a:srgbClr val="002060"/>
                </a:solidFill>
                <a:latin typeface="Times New Roman" panose="02020603050405020304" pitchFamily="18" charset="0"/>
                <a:cs typeface="Times New Roman" panose="02020603050405020304" pitchFamily="18" charset="0"/>
              </a:rPr>
              <a:t>criterion so much as it is an effort to register the work we do, in any of the three areas, that contributes to forwarding the university’s mission to serve the diverse </a:t>
            </a:r>
          </a:p>
          <a:p>
            <a:r>
              <a:rPr lang="en-US" dirty="0">
                <a:solidFill>
                  <a:srgbClr val="002060"/>
                </a:solidFill>
                <a:latin typeface="Times New Roman" panose="02020603050405020304" pitchFamily="18" charset="0"/>
                <a:cs typeface="Times New Roman" panose="02020603050405020304" pitchFamily="18" charset="0"/>
              </a:rPr>
              <a:t>population of the state.  That said, it is of sufficient importance to be worthy of separate discussion if you choose.  How you structure that discussion is up to you.     </a:t>
            </a:r>
          </a:p>
        </p:txBody>
      </p:sp>
      <p:sp>
        <p:nvSpPr>
          <p:cNvPr id="3" name="TextBox 2"/>
          <p:cNvSpPr txBox="1"/>
          <p:nvPr/>
        </p:nvSpPr>
        <p:spPr>
          <a:xfrm>
            <a:off x="886405" y="1326984"/>
            <a:ext cx="4156935" cy="4524315"/>
          </a:xfrm>
          <a:prstGeom prst="rect">
            <a:avLst/>
          </a:prstGeom>
          <a:noFill/>
        </p:spPr>
        <p:txBody>
          <a:bodyPr wrap="square" rtlCol="0">
            <a:spAutoFit/>
          </a:bodyPr>
          <a:lstStyle/>
          <a:p>
            <a:r>
              <a:rPr lang="en-US" dirty="0"/>
              <a:t>Scholarship shows that a diverse faculty is strongly correlated to the success of underrepresented students.  At the same time, higher education in general continues to hire relatively few women and minority scholars into tenure track positions and tenures these at a lower rate than it tenures white men.  And in STEM fields, LGBTQ+ faculty are also underrepresented.   Often, underrepresented faculty leave research universities because they feel under-supported.   My research addresses some of the institutional conditions that encourage or discourage the success of all faculty. . . .  </a:t>
            </a:r>
          </a:p>
        </p:txBody>
      </p:sp>
      <p:sp>
        <p:nvSpPr>
          <p:cNvPr id="2" name="Rectangle 1"/>
          <p:cNvSpPr/>
          <p:nvPr/>
        </p:nvSpPr>
        <p:spPr>
          <a:xfrm>
            <a:off x="443345" y="699097"/>
            <a:ext cx="3018775" cy="369332"/>
          </a:xfrm>
          <a:prstGeom prst="rect">
            <a:avLst/>
          </a:prstGeom>
        </p:spPr>
        <p:txBody>
          <a:bodyPr wrap="none">
            <a:spAutoFit/>
          </a:bodyPr>
          <a:lstStyle/>
          <a:p>
            <a:r>
              <a:rPr lang="en-US" b="1" dirty="0">
                <a:solidFill>
                  <a:schemeClr val="accent1">
                    <a:lumMod val="75000"/>
                  </a:schemeClr>
                </a:solidFill>
                <a:latin typeface="Helvetica" panose="020B0504020202030204" pitchFamily="34" charset="0"/>
                <a:cs typeface="Arial" panose="020B0604020202020204" pitchFamily="34" charset="0"/>
              </a:rPr>
              <a:t>Contributions to Diversity</a:t>
            </a:r>
            <a:endParaRPr lang="en-US" dirty="0"/>
          </a:p>
        </p:txBody>
      </p:sp>
      <p:sp>
        <p:nvSpPr>
          <p:cNvPr id="5" name="Right Brace 4"/>
          <p:cNvSpPr/>
          <p:nvPr/>
        </p:nvSpPr>
        <p:spPr>
          <a:xfrm>
            <a:off x="5327199" y="1326984"/>
            <a:ext cx="469087" cy="4112282"/>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accent1">
                  <a:lumMod val="50000"/>
                </a:schemeClr>
              </a:solidFill>
            </a:endParaRPr>
          </a:p>
        </p:txBody>
      </p:sp>
    </p:spTree>
    <p:extLst>
      <p:ext uri="{BB962C8B-B14F-4D97-AF65-F5344CB8AC3E}">
        <p14:creationId xmlns:p14="http://schemas.microsoft.com/office/powerpoint/2010/main" val="2745175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732E24BC-2725-4429-ABAA-E51BC0246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2654" y="2620651"/>
            <a:ext cx="3871478" cy="1236156"/>
          </a:xfrm>
          <a:prstGeom prst="rect">
            <a:avLst/>
          </a:prstGeom>
          <a:solidFill>
            <a:schemeClr val="accent1"/>
          </a:solidFill>
        </p:spPr>
      </p:pic>
    </p:spTree>
    <p:extLst>
      <p:ext uri="{BB962C8B-B14F-4D97-AF65-F5344CB8AC3E}">
        <p14:creationId xmlns:p14="http://schemas.microsoft.com/office/powerpoint/2010/main" val="1280428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6449" y="697825"/>
            <a:ext cx="8585555" cy="830997"/>
          </a:xfrm>
          <a:prstGeom prst="rect">
            <a:avLst/>
          </a:prstGeom>
          <a:noFill/>
        </p:spPr>
        <p:txBody>
          <a:bodyPr wrap="none" rtlCol="0">
            <a:spAutoFit/>
          </a:bodyPr>
          <a:lstStyle/>
          <a:p>
            <a:r>
              <a:rPr lang="en-US" sz="1600" dirty="0"/>
              <a:t>Note that these are called “Cases,” i.e., they are the presentation of evidence to support a personnel </a:t>
            </a:r>
          </a:p>
          <a:p>
            <a:r>
              <a:rPr lang="en-US" sz="1600" dirty="0"/>
              <a:t>decision, and as such they are arguments in favor of an action, either to support an advancement or</a:t>
            </a:r>
          </a:p>
          <a:p>
            <a:r>
              <a:rPr lang="en-US" sz="1600" dirty="0"/>
              <a:t>to reject an advancement.</a:t>
            </a:r>
          </a:p>
        </p:txBody>
      </p:sp>
      <p:sp>
        <p:nvSpPr>
          <p:cNvPr id="3" name="TextBox 2"/>
          <p:cNvSpPr txBox="1"/>
          <p:nvPr/>
        </p:nvSpPr>
        <p:spPr>
          <a:xfrm>
            <a:off x="1086449" y="1528822"/>
            <a:ext cx="8849859" cy="830997"/>
          </a:xfrm>
          <a:prstGeom prst="rect">
            <a:avLst/>
          </a:prstGeom>
          <a:noFill/>
        </p:spPr>
        <p:txBody>
          <a:bodyPr wrap="none" rtlCol="0">
            <a:spAutoFit/>
          </a:bodyPr>
          <a:lstStyle/>
          <a:p>
            <a:r>
              <a:rPr lang="en-US" sz="1600" dirty="0"/>
              <a:t>Thus, the self-statement is not a summary or a description, it is an argument.  It should NOT recapitulate</a:t>
            </a:r>
          </a:p>
          <a:p>
            <a:r>
              <a:rPr lang="en-US" sz="1600" dirty="0"/>
              <a:t>what is already in the c.v. or bio-bib; it should explain, contextualize, or in any other pertinent way ADD</a:t>
            </a:r>
          </a:p>
          <a:p>
            <a:r>
              <a:rPr lang="en-US" sz="1600" dirty="0"/>
              <a:t>to the record.  </a:t>
            </a:r>
          </a:p>
        </p:txBody>
      </p:sp>
      <p:sp>
        <p:nvSpPr>
          <p:cNvPr id="4" name="TextBox 3"/>
          <p:cNvSpPr txBox="1"/>
          <p:nvPr/>
        </p:nvSpPr>
        <p:spPr>
          <a:xfrm>
            <a:off x="1086449" y="2359819"/>
            <a:ext cx="9658413" cy="3816429"/>
          </a:xfrm>
          <a:prstGeom prst="rect">
            <a:avLst/>
          </a:prstGeom>
          <a:noFill/>
        </p:spPr>
        <p:txBody>
          <a:bodyPr wrap="none" rtlCol="0">
            <a:spAutoFit/>
          </a:bodyPr>
          <a:lstStyle/>
          <a:p>
            <a:r>
              <a:rPr lang="en-US" sz="1600" dirty="0"/>
              <a:t>As with any argument, it is a complex interaction between purpose, substance, and audience.</a:t>
            </a:r>
          </a:p>
          <a:p>
            <a:endParaRPr lang="en-US" sz="1600" dirty="0"/>
          </a:p>
          <a:p>
            <a:pPr lvl="1"/>
            <a:r>
              <a:rPr lang="en-US" sz="1600" dirty="0"/>
              <a:t>Your purpose is clear: to advance in step or rank.  The university has a different purpose; it wants</a:t>
            </a:r>
          </a:p>
          <a:p>
            <a:pPr lvl="1"/>
            <a:r>
              <a:rPr lang="en-US" sz="1600" dirty="0"/>
              <a:t>to fulfill its missions in research, teaching, and service by rewarding excellence in all three areas.  </a:t>
            </a:r>
          </a:p>
          <a:p>
            <a:pPr lvl="1"/>
            <a:r>
              <a:rPr lang="en-US" sz="1600" dirty="0"/>
              <a:t>Its emphases are going to vary to some degree by case, but always with excellence as fundamental standard.</a:t>
            </a:r>
          </a:p>
          <a:p>
            <a:endParaRPr lang="en-US" sz="1600" dirty="0"/>
          </a:p>
          <a:p>
            <a:pPr lvl="1"/>
            <a:r>
              <a:rPr lang="en-US" sz="1600" dirty="0"/>
              <a:t>The substance will depend on you and your field.  You have academic freedom to advance, </a:t>
            </a:r>
          </a:p>
          <a:p>
            <a:pPr lvl="1"/>
            <a:r>
              <a:rPr lang="en-US" sz="1600" dirty="0"/>
              <a:t>interpret, preserve, and transmit knowledge and culture as you see fit, but that freedom means</a:t>
            </a:r>
          </a:p>
          <a:p>
            <a:pPr lvl="1"/>
            <a:r>
              <a:rPr lang="en-US" sz="1600" dirty="0"/>
              <a:t>that you need to explain what you are doing and the context in which you are doing it.</a:t>
            </a:r>
          </a:p>
          <a:p>
            <a:endParaRPr lang="en-US" sz="1600" dirty="0"/>
          </a:p>
          <a:p>
            <a:pPr lvl="1"/>
            <a:r>
              <a:rPr lang="en-US" sz="1600" dirty="0"/>
              <a:t>You have several layers of audience: external scholars, your colleagues, your school dean, CAP</a:t>
            </a:r>
          </a:p>
          <a:p>
            <a:pPr lvl="1"/>
            <a:r>
              <a:rPr lang="en-US" sz="1600" dirty="0"/>
              <a:t>members, and the provost.  Note that for each layer of the audience, the level of understanding </a:t>
            </a:r>
          </a:p>
          <a:p>
            <a:pPr lvl="1"/>
            <a:r>
              <a:rPr lang="en-US" sz="1600" dirty="0"/>
              <a:t>of your discipline will vary, and so the rhetorical challenge of explaining your work is complex.  </a:t>
            </a:r>
          </a:p>
          <a:p>
            <a:pPr lvl="1"/>
            <a:r>
              <a:rPr lang="en-US" sz="1600" dirty="0"/>
              <a:t>That is, you need to speak both to your disciplinary peers and to a general academic audience.</a:t>
            </a:r>
          </a:p>
          <a:p>
            <a:endParaRPr lang="en-US" dirty="0"/>
          </a:p>
        </p:txBody>
      </p:sp>
      <p:pic>
        <p:nvPicPr>
          <p:cNvPr id="5" name="Picture 4"/>
          <p:cNvPicPr>
            <a:picLocks noChangeAspect="1"/>
          </p:cNvPicPr>
          <p:nvPr/>
        </p:nvPicPr>
        <p:blipFill>
          <a:blip r:embed="rId2"/>
          <a:stretch>
            <a:fillRect/>
          </a:stretch>
        </p:blipFill>
        <p:spPr>
          <a:xfrm>
            <a:off x="10143172" y="4150042"/>
            <a:ext cx="1438275" cy="1781175"/>
          </a:xfrm>
          <a:prstGeom prst="rect">
            <a:avLst/>
          </a:prstGeom>
        </p:spPr>
      </p:pic>
    </p:spTree>
    <p:extLst>
      <p:ext uri="{BB962C8B-B14F-4D97-AF65-F5344CB8AC3E}">
        <p14:creationId xmlns:p14="http://schemas.microsoft.com/office/powerpoint/2010/main" val="1499777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97451" y="1691052"/>
            <a:ext cx="7160654" cy="4247317"/>
          </a:xfrm>
          <a:prstGeom prst="rect">
            <a:avLst/>
          </a:prstGeom>
          <a:noFill/>
        </p:spPr>
        <p:txBody>
          <a:bodyPr wrap="square" rtlCol="0">
            <a:spAutoFit/>
          </a:bodyPr>
          <a:lstStyle/>
          <a:p>
            <a:r>
              <a:rPr lang="en-US" dirty="0"/>
              <a:t>“The review committee shall judge the candidate with respect to the proposed rank and duties, considering the record of the candidate’s performance in (1) teaching, (2) research and other creative work, (3) professional activity, and (4) University and public service.  . . .  The review committee must judge whether the candidate is engaging in a program of work that is both </a:t>
            </a:r>
            <a:r>
              <a:rPr lang="en-US" u="sng" dirty="0">
                <a:solidFill>
                  <a:srgbClr val="FF0000"/>
                </a:solidFill>
              </a:rPr>
              <a:t>sound and productive</a:t>
            </a:r>
            <a:r>
              <a:rPr lang="en-US" dirty="0"/>
              <a:t>.” . . . Contributions in all areas of faculty achievement that promote equal </a:t>
            </a:r>
          </a:p>
          <a:p>
            <a:r>
              <a:rPr lang="en-US" dirty="0"/>
              <a:t>opportunity and diversity should be given </a:t>
            </a:r>
          </a:p>
          <a:p>
            <a:r>
              <a:rPr lang="en-US" dirty="0"/>
              <a:t>due recognition in the academic personnel </a:t>
            </a:r>
          </a:p>
          <a:p>
            <a:r>
              <a:rPr lang="en-US" dirty="0"/>
              <a:t>process, and they should be evaluated and </a:t>
            </a:r>
          </a:p>
          <a:p>
            <a:r>
              <a:rPr lang="en-US" dirty="0"/>
              <a:t>credited in the same way as other faculty </a:t>
            </a:r>
          </a:p>
          <a:p>
            <a:r>
              <a:rPr lang="en-US" dirty="0"/>
              <a:t>achievements. </a:t>
            </a:r>
          </a:p>
          <a:p>
            <a:endParaRPr lang="en-US" dirty="0"/>
          </a:p>
          <a:p>
            <a:endParaRPr lang="en-US" dirty="0"/>
          </a:p>
          <a:p>
            <a:endParaRPr lang="en-US" dirty="0"/>
          </a:p>
        </p:txBody>
      </p:sp>
      <p:sp>
        <p:nvSpPr>
          <p:cNvPr id="5" name="TextBox 4"/>
          <p:cNvSpPr txBox="1"/>
          <p:nvPr/>
        </p:nvSpPr>
        <p:spPr>
          <a:xfrm>
            <a:off x="938397" y="1013183"/>
            <a:ext cx="3526222" cy="523220"/>
          </a:xfrm>
          <a:prstGeom prst="rect">
            <a:avLst/>
          </a:prstGeom>
          <a:noFill/>
        </p:spPr>
        <p:txBody>
          <a:bodyPr wrap="none" rtlCol="0">
            <a:spAutoFit/>
          </a:bodyPr>
          <a:lstStyle/>
          <a:p>
            <a:r>
              <a:rPr lang="en-US" sz="2800" b="1" dirty="0"/>
              <a:t>Criteria from </a:t>
            </a:r>
            <a:r>
              <a:rPr lang="en-US" sz="2800" b="1" dirty="0">
                <a:hlinkClick r:id="rId2"/>
              </a:rPr>
              <a:t>APM 210</a:t>
            </a:r>
            <a:endParaRPr lang="en-US" sz="2800" b="1" dirty="0"/>
          </a:p>
        </p:txBody>
      </p:sp>
      <p:sp>
        <p:nvSpPr>
          <p:cNvPr id="8" name="Freeform 7"/>
          <p:cNvSpPr/>
          <p:nvPr/>
        </p:nvSpPr>
        <p:spPr>
          <a:xfrm>
            <a:off x="2944824" y="3096242"/>
            <a:ext cx="2502150" cy="502264"/>
          </a:xfrm>
          <a:custGeom>
            <a:avLst/>
            <a:gdLst>
              <a:gd name="connsiteX0" fmla="*/ 107469 w 2502150"/>
              <a:gd name="connsiteY0" fmla="*/ 162113 h 502264"/>
              <a:gd name="connsiteX1" fmla="*/ 223379 w 2502150"/>
              <a:gd name="connsiteY1" fmla="*/ 393933 h 502264"/>
              <a:gd name="connsiteX2" fmla="*/ 2103694 w 2502150"/>
              <a:gd name="connsiteY2" fmla="*/ 484085 h 502264"/>
              <a:gd name="connsiteX3" fmla="*/ 2348393 w 2502150"/>
              <a:gd name="connsiteY3" fmla="*/ 46203 h 502264"/>
              <a:gd name="connsiteX4" fmla="*/ 236258 w 2502150"/>
              <a:gd name="connsiteY4" fmla="*/ 33324 h 502264"/>
              <a:gd name="connsiteX5" fmla="*/ 68832 w 2502150"/>
              <a:gd name="connsiteY5" fmla="*/ 226507 h 502264"/>
              <a:gd name="connsiteX6" fmla="*/ 55953 w 2502150"/>
              <a:gd name="connsiteY6" fmla="*/ 187871 h 502264"/>
              <a:gd name="connsiteX7" fmla="*/ 81711 w 2502150"/>
              <a:gd name="connsiteY7" fmla="*/ 239386 h 502264"/>
              <a:gd name="connsiteX8" fmla="*/ 4438 w 2502150"/>
              <a:gd name="connsiteY8" fmla="*/ 187871 h 502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02150" h="502264">
                <a:moveTo>
                  <a:pt x="107469" y="162113"/>
                </a:moveTo>
                <a:cubicBezTo>
                  <a:pt x="-928" y="251192"/>
                  <a:pt x="-109325" y="340271"/>
                  <a:pt x="223379" y="393933"/>
                </a:cubicBezTo>
                <a:cubicBezTo>
                  <a:pt x="556083" y="447595"/>
                  <a:pt x="1749525" y="542040"/>
                  <a:pt x="2103694" y="484085"/>
                </a:cubicBezTo>
                <a:cubicBezTo>
                  <a:pt x="2457863" y="426130"/>
                  <a:pt x="2659632" y="121330"/>
                  <a:pt x="2348393" y="46203"/>
                </a:cubicBezTo>
                <a:cubicBezTo>
                  <a:pt x="2037154" y="-28924"/>
                  <a:pt x="616185" y="3273"/>
                  <a:pt x="236258" y="33324"/>
                </a:cubicBezTo>
                <a:cubicBezTo>
                  <a:pt x="-143669" y="63375"/>
                  <a:pt x="98883" y="200749"/>
                  <a:pt x="68832" y="226507"/>
                </a:cubicBezTo>
                <a:cubicBezTo>
                  <a:pt x="38781" y="252265"/>
                  <a:pt x="53807" y="185725"/>
                  <a:pt x="55953" y="187871"/>
                </a:cubicBezTo>
                <a:cubicBezTo>
                  <a:pt x="58099" y="190017"/>
                  <a:pt x="90297" y="239386"/>
                  <a:pt x="81711" y="239386"/>
                </a:cubicBezTo>
                <a:cubicBezTo>
                  <a:pt x="73125" y="239386"/>
                  <a:pt x="38781" y="213628"/>
                  <a:pt x="4438" y="187871"/>
                </a:cubicBezTo>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a:cxnSpLocks/>
          </p:cNvCxnSpPr>
          <p:nvPr/>
        </p:nvCxnSpPr>
        <p:spPr>
          <a:xfrm>
            <a:off x="5254580" y="3598506"/>
            <a:ext cx="571185" cy="304191"/>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825765" y="3479237"/>
            <a:ext cx="6366235" cy="2862322"/>
          </a:xfrm>
          <a:prstGeom prst="rect">
            <a:avLst/>
          </a:prstGeom>
          <a:noFill/>
        </p:spPr>
        <p:txBody>
          <a:bodyPr wrap="square" rtlCol="0">
            <a:spAutoFit/>
          </a:bodyPr>
          <a:lstStyle/>
          <a:p>
            <a:r>
              <a:rPr lang="en-US" i="1"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Soundness</a:t>
            </a:r>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 requires a purely qualitative judgment.</a:t>
            </a:r>
          </a:p>
          <a:p>
            <a:r>
              <a:rPr lang="en-US" i="1"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Productivity </a:t>
            </a:r>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seems to be quantitative, but appropriate</a:t>
            </a:r>
          </a:p>
          <a:p>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quantification varies by discipline.  Either way, it is easier</a:t>
            </a:r>
          </a:p>
          <a:p>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to judge quantity than quality, and human beings like easy work.  </a:t>
            </a:r>
          </a:p>
          <a:p>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Even though evaluating quantity should be the job of the</a:t>
            </a:r>
          </a:p>
          <a:p>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review committee, some self-statements directly </a:t>
            </a:r>
          </a:p>
          <a:p>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address disciplinary norms for productivity.  This may be </a:t>
            </a:r>
          </a:p>
          <a:p>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a good strategy when the work is interdisciplinary and falls</a:t>
            </a:r>
          </a:p>
          <a:p>
            <a:r>
              <a:rPr lang="en-US" dirty="0">
                <a:solidFill>
                  <a:srgbClr val="860000"/>
                </a:solidFill>
                <a:latin typeface="Times New Roman" panose="02020603050405020304" pitchFamily="18" charset="0"/>
                <a:ea typeface="FangSong" panose="02010609060101010101" pitchFamily="49" charset="-122"/>
                <a:cs typeface="Times New Roman" panose="02020603050405020304" pitchFamily="18" charset="0"/>
              </a:rPr>
              <a:t>between the norms of more than one field.   </a:t>
            </a:r>
          </a:p>
          <a:p>
            <a:r>
              <a:rPr lang="en-US" dirty="0">
                <a:solidFill>
                  <a:srgbClr val="860000"/>
                </a:solidFill>
                <a:latin typeface="Andalus" panose="02020603050405020304" pitchFamily="18" charset="-78"/>
                <a:ea typeface="FangSong" panose="02010609060101010101" pitchFamily="49" charset="-122"/>
                <a:cs typeface="Andalus" panose="02020603050405020304" pitchFamily="18" charset="-78"/>
              </a:rPr>
              <a:t> </a:t>
            </a:r>
          </a:p>
        </p:txBody>
      </p:sp>
    </p:spTree>
    <p:extLst>
      <p:ext uri="{BB962C8B-B14F-4D97-AF65-F5344CB8AC3E}">
        <p14:creationId xmlns:p14="http://schemas.microsoft.com/office/powerpoint/2010/main" val="3077073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p:cNvSpPr/>
          <p:nvPr/>
        </p:nvSpPr>
        <p:spPr>
          <a:xfrm>
            <a:off x="160256" y="1371058"/>
            <a:ext cx="6116736" cy="1498862"/>
          </a:xfrm>
          <a:custGeom>
            <a:avLst/>
            <a:gdLst>
              <a:gd name="connsiteX0" fmla="*/ 3091992 w 3563332"/>
              <a:gd name="connsiteY0" fmla="*/ 75415 h 1498862"/>
              <a:gd name="connsiteX1" fmla="*/ 3091992 w 3563332"/>
              <a:gd name="connsiteY1" fmla="*/ 75415 h 1498862"/>
              <a:gd name="connsiteX2" fmla="*/ 2611225 w 3563332"/>
              <a:gd name="connsiteY2" fmla="*/ 84842 h 1498862"/>
              <a:gd name="connsiteX3" fmla="*/ 2545237 w 3563332"/>
              <a:gd name="connsiteY3" fmla="*/ 94268 h 1498862"/>
              <a:gd name="connsiteX4" fmla="*/ 2290713 w 3563332"/>
              <a:gd name="connsiteY4" fmla="*/ 113122 h 1498862"/>
              <a:gd name="connsiteX5" fmla="*/ 2205872 w 3563332"/>
              <a:gd name="connsiteY5" fmla="*/ 122549 h 1498862"/>
              <a:gd name="connsiteX6" fmla="*/ 2055043 w 3563332"/>
              <a:gd name="connsiteY6" fmla="*/ 141402 h 1498862"/>
              <a:gd name="connsiteX7" fmla="*/ 1970202 w 3563332"/>
              <a:gd name="connsiteY7" fmla="*/ 150829 h 1498862"/>
              <a:gd name="connsiteX8" fmla="*/ 1828800 w 3563332"/>
              <a:gd name="connsiteY8" fmla="*/ 160256 h 1498862"/>
              <a:gd name="connsiteX9" fmla="*/ 1593130 w 3563332"/>
              <a:gd name="connsiteY9" fmla="*/ 197963 h 1498862"/>
              <a:gd name="connsiteX10" fmla="*/ 1291472 w 3563332"/>
              <a:gd name="connsiteY10" fmla="*/ 235671 h 1498862"/>
              <a:gd name="connsiteX11" fmla="*/ 1187777 w 3563332"/>
              <a:gd name="connsiteY11" fmla="*/ 254524 h 1498862"/>
              <a:gd name="connsiteX12" fmla="*/ 989814 w 3563332"/>
              <a:gd name="connsiteY12" fmla="*/ 263951 h 1498862"/>
              <a:gd name="connsiteX13" fmla="*/ 820132 w 3563332"/>
              <a:gd name="connsiteY13" fmla="*/ 273378 h 1498862"/>
              <a:gd name="connsiteX14" fmla="*/ 697584 w 3563332"/>
              <a:gd name="connsiteY14" fmla="*/ 301658 h 1498862"/>
              <a:gd name="connsiteX15" fmla="*/ 612742 w 3563332"/>
              <a:gd name="connsiteY15" fmla="*/ 320512 h 1498862"/>
              <a:gd name="connsiteX16" fmla="*/ 556181 w 3563332"/>
              <a:gd name="connsiteY16" fmla="*/ 339365 h 1498862"/>
              <a:gd name="connsiteX17" fmla="*/ 518474 w 3563332"/>
              <a:gd name="connsiteY17" fmla="*/ 358219 h 1498862"/>
              <a:gd name="connsiteX18" fmla="*/ 490194 w 3563332"/>
              <a:gd name="connsiteY18" fmla="*/ 367646 h 1498862"/>
              <a:gd name="connsiteX19" fmla="*/ 424206 w 3563332"/>
              <a:gd name="connsiteY19" fmla="*/ 386499 h 1498862"/>
              <a:gd name="connsiteX20" fmla="*/ 339365 w 3563332"/>
              <a:gd name="connsiteY20" fmla="*/ 433633 h 1498862"/>
              <a:gd name="connsiteX21" fmla="*/ 282804 w 3563332"/>
              <a:gd name="connsiteY21" fmla="*/ 471341 h 1498862"/>
              <a:gd name="connsiteX22" fmla="*/ 245097 w 3563332"/>
              <a:gd name="connsiteY22" fmla="*/ 490194 h 1498862"/>
              <a:gd name="connsiteX23" fmla="*/ 141402 w 3563332"/>
              <a:gd name="connsiteY23" fmla="*/ 593889 h 1498862"/>
              <a:gd name="connsiteX24" fmla="*/ 103695 w 3563332"/>
              <a:gd name="connsiteY24" fmla="*/ 631596 h 1498862"/>
              <a:gd name="connsiteX25" fmla="*/ 84841 w 3563332"/>
              <a:gd name="connsiteY25" fmla="*/ 659877 h 1498862"/>
              <a:gd name="connsiteX26" fmla="*/ 56561 w 3563332"/>
              <a:gd name="connsiteY26" fmla="*/ 688157 h 1498862"/>
              <a:gd name="connsiteX27" fmla="*/ 18854 w 3563332"/>
              <a:gd name="connsiteY27" fmla="*/ 744718 h 1498862"/>
              <a:gd name="connsiteX28" fmla="*/ 9427 w 3563332"/>
              <a:gd name="connsiteY28" fmla="*/ 801279 h 1498862"/>
              <a:gd name="connsiteX29" fmla="*/ 0 w 3563332"/>
              <a:gd name="connsiteY29" fmla="*/ 848413 h 1498862"/>
              <a:gd name="connsiteX30" fmla="*/ 18854 w 3563332"/>
              <a:gd name="connsiteY30" fmla="*/ 1074656 h 1498862"/>
              <a:gd name="connsiteX31" fmla="*/ 56561 w 3563332"/>
              <a:gd name="connsiteY31" fmla="*/ 1140644 h 1498862"/>
              <a:gd name="connsiteX32" fmla="*/ 94268 w 3563332"/>
              <a:gd name="connsiteY32" fmla="*/ 1216058 h 1498862"/>
              <a:gd name="connsiteX33" fmla="*/ 141402 w 3563332"/>
              <a:gd name="connsiteY33" fmla="*/ 1282046 h 1498862"/>
              <a:gd name="connsiteX34" fmla="*/ 207390 w 3563332"/>
              <a:gd name="connsiteY34" fmla="*/ 1338607 h 1498862"/>
              <a:gd name="connsiteX35" fmla="*/ 235670 w 3563332"/>
              <a:gd name="connsiteY35" fmla="*/ 1366887 h 1498862"/>
              <a:gd name="connsiteX36" fmla="*/ 292231 w 3563332"/>
              <a:gd name="connsiteY36" fmla="*/ 1404594 h 1498862"/>
              <a:gd name="connsiteX37" fmla="*/ 377072 w 3563332"/>
              <a:gd name="connsiteY37" fmla="*/ 1432875 h 1498862"/>
              <a:gd name="connsiteX38" fmla="*/ 405353 w 3563332"/>
              <a:gd name="connsiteY38" fmla="*/ 1451728 h 1498862"/>
              <a:gd name="connsiteX39" fmla="*/ 593889 w 3563332"/>
              <a:gd name="connsiteY39" fmla="*/ 1470582 h 1498862"/>
              <a:gd name="connsiteX40" fmla="*/ 782425 w 3563332"/>
              <a:gd name="connsiteY40" fmla="*/ 1489435 h 1498862"/>
              <a:gd name="connsiteX41" fmla="*/ 838986 w 3563332"/>
              <a:gd name="connsiteY41" fmla="*/ 1498862 h 1498862"/>
              <a:gd name="connsiteX42" fmla="*/ 1253765 w 3563332"/>
              <a:gd name="connsiteY42" fmla="*/ 1480009 h 1498862"/>
              <a:gd name="connsiteX43" fmla="*/ 1282045 w 3563332"/>
              <a:gd name="connsiteY43" fmla="*/ 1470582 h 1498862"/>
              <a:gd name="connsiteX44" fmla="*/ 1338606 w 3563332"/>
              <a:gd name="connsiteY44" fmla="*/ 1461155 h 1498862"/>
              <a:gd name="connsiteX45" fmla="*/ 1376313 w 3563332"/>
              <a:gd name="connsiteY45" fmla="*/ 1451728 h 1498862"/>
              <a:gd name="connsiteX46" fmla="*/ 1404594 w 3563332"/>
              <a:gd name="connsiteY46" fmla="*/ 1442301 h 1498862"/>
              <a:gd name="connsiteX47" fmla="*/ 1508289 w 3563332"/>
              <a:gd name="connsiteY47" fmla="*/ 1423448 h 1498862"/>
              <a:gd name="connsiteX48" fmla="*/ 1536569 w 3563332"/>
              <a:gd name="connsiteY48" fmla="*/ 1414021 h 1498862"/>
              <a:gd name="connsiteX49" fmla="*/ 1593130 w 3563332"/>
              <a:gd name="connsiteY49" fmla="*/ 1385741 h 1498862"/>
              <a:gd name="connsiteX50" fmla="*/ 1621410 w 3563332"/>
              <a:gd name="connsiteY50" fmla="*/ 1366887 h 1498862"/>
              <a:gd name="connsiteX51" fmla="*/ 1706252 w 3563332"/>
              <a:gd name="connsiteY51" fmla="*/ 1348033 h 1498862"/>
              <a:gd name="connsiteX52" fmla="*/ 1828800 w 3563332"/>
              <a:gd name="connsiteY52" fmla="*/ 1310326 h 1498862"/>
              <a:gd name="connsiteX53" fmla="*/ 1875934 w 3563332"/>
              <a:gd name="connsiteY53" fmla="*/ 1282046 h 1498862"/>
              <a:gd name="connsiteX54" fmla="*/ 1932495 w 3563332"/>
              <a:gd name="connsiteY54" fmla="*/ 1263192 h 1498862"/>
              <a:gd name="connsiteX55" fmla="*/ 1998482 w 3563332"/>
              <a:gd name="connsiteY55" fmla="*/ 1225485 h 1498862"/>
              <a:gd name="connsiteX56" fmla="*/ 2083324 w 3563332"/>
              <a:gd name="connsiteY56" fmla="*/ 1197205 h 1498862"/>
              <a:gd name="connsiteX57" fmla="*/ 2121031 w 3563332"/>
              <a:gd name="connsiteY57" fmla="*/ 1178351 h 1498862"/>
              <a:gd name="connsiteX58" fmla="*/ 2187019 w 3563332"/>
              <a:gd name="connsiteY58" fmla="*/ 1168924 h 1498862"/>
              <a:gd name="connsiteX59" fmla="*/ 2290713 w 3563332"/>
              <a:gd name="connsiteY59" fmla="*/ 1140644 h 1498862"/>
              <a:gd name="connsiteX60" fmla="*/ 2328421 w 3563332"/>
              <a:gd name="connsiteY60" fmla="*/ 1131217 h 1498862"/>
              <a:gd name="connsiteX61" fmla="*/ 2356701 w 3563332"/>
              <a:gd name="connsiteY61" fmla="*/ 1112363 h 1498862"/>
              <a:gd name="connsiteX62" fmla="*/ 2450969 w 3563332"/>
              <a:gd name="connsiteY62" fmla="*/ 1084083 h 1498862"/>
              <a:gd name="connsiteX63" fmla="*/ 2526384 w 3563332"/>
              <a:gd name="connsiteY63" fmla="*/ 1046376 h 1498862"/>
              <a:gd name="connsiteX64" fmla="*/ 2564091 w 3563332"/>
              <a:gd name="connsiteY64" fmla="*/ 1036949 h 1498862"/>
              <a:gd name="connsiteX65" fmla="*/ 2601798 w 3563332"/>
              <a:gd name="connsiteY65" fmla="*/ 1018095 h 1498862"/>
              <a:gd name="connsiteX66" fmla="*/ 2630078 w 3563332"/>
              <a:gd name="connsiteY66" fmla="*/ 999242 h 1498862"/>
              <a:gd name="connsiteX67" fmla="*/ 2677212 w 3563332"/>
              <a:gd name="connsiteY67" fmla="*/ 989815 h 1498862"/>
              <a:gd name="connsiteX68" fmla="*/ 2705493 w 3563332"/>
              <a:gd name="connsiteY68" fmla="*/ 980388 h 1498862"/>
              <a:gd name="connsiteX69" fmla="*/ 2733773 w 3563332"/>
              <a:gd name="connsiteY69" fmla="*/ 961534 h 1498862"/>
              <a:gd name="connsiteX70" fmla="*/ 2771480 w 3563332"/>
              <a:gd name="connsiteY70" fmla="*/ 952108 h 1498862"/>
              <a:gd name="connsiteX71" fmla="*/ 2799761 w 3563332"/>
              <a:gd name="connsiteY71" fmla="*/ 942681 h 1498862"/>
              <a:gd name="connsiteX72" fmla="*/ 2950590 w 3563332"/>
              <a:gd name="connsiteY72" fmla="*/ 886120 h 1498862"/>
              <a:gd name="connsiteX73" fmla="*/ 3054285 w 3563332"/>
              <a:gd name="connsiteY73" fmla="*/ 829559 h 1498862"/>
              <a:gd name="connsiteX74" fmla="*/ 3082565 w 3563332"/>
              <a:gd name="connsiteY74" fmla="*/ 820132 h 1498862"/>
              <a:gd name="connsiteX75" fmla="*/ 3148553 w 3563332"/>
              <a:gd name="connsiteY75" fmla="*/ 791852 h 1498862"/>
              <a:gd name="connsiteX76" fmla="*/ 3214540 w 3563332"/>
              <a:gd name="connsiteY76" fmla="*/ 754145 h 1498862"/>
              <a:gd name="connsiteX77" fmla="*/ 3242821 w 3563332"/>
              <a:gd name="connsiteY77" fmla="*/ 735291 h 1498862"/>
              <a:gd name="connsiteX78" fmla="*/ 3271101 w 3563332"/>
              <a:gd name="connsiteY78" fmla="*/ 725864 h 1498862"/>
              <a:gd name="connsiteX79" fmla="*/ 3327662 w 3563332"/>
              <a:gd name="connsiteY79" fmla="*/ 697584 h 1498862"/>
              <a:gd name="connsiteX80" fmla="*/ 3355942 w 3563332"/>
              <a:gd name="connsiteY80" fmla="*/ 669303 h 1498862"/>
              <a:gd name="connsiteX81" fmla="*/ 3384223 w 3563332"/>
              <a:gd name="connsiteY81" fmla="*/ 650450 h 1498862"/>
              <a:gd name="connsiteX82" fmla="*/ 3421930 w 3563332"/>
              <a:gd name="connsiteY82" fmla="*/ 622169 h 1498862"/>
              <a:gd name="connsiteX83" fmla="*/ 3469064 w 3563332"/>
              <a:gd name="connsiteY83" fmla="*/ 556182 h 1498862"/>
              <a:gd name="connsiteX84" fmla="*/ 3497344 w 3563332"/>
              <a:gd name="connsiteY84" fmla="*/ 537328 h 1498862"/>
              <a:gd name="connsiteX85" fmla="*/ 3516198 w 3563332"/>
              <a:gd name="connsiteY85" fmla="*/ 499621 h 1498862"/>
              <a:gd name="connsiteX86" fmla="*/ 3535052 w 3563332"/>
              <a:gd name="connsiteY86" fmla="*/ 443060 h 1498862"/>
              <a:gd name="connsiteX87" fmla="*/ 3544478 w 3563332"/>
              <a:gd name="connsiteY87" fmla="*/ 414780 h 1498862"/>
              <a:gd name="connsiteX88" fmla="*/ 3553905 w 3563332"/>
              <a:gd name="connsiteY88" fmla="*/ 386499 h 1498862"/>
              <a:gd name="connsiteX89" fmla="*/ 3563332 w 3563332"/>
              <a:gd name="connsiteY89" fmla="*/ 348792 h 1498862"/>
              <a:gd name="connsiteX90" fmla="*/ 3553905 w 3563332"/>
              <a:gd name="connsiteY90" fmla="*/ 150829 h 1498862"/>
              <a:gd name="connsiteX91" fmla="*/ 3544478 w 3563332"/>
              <a:gd name="connsiteY91" fmla="*/ 122549 h 1498862"/>
              <a:gd name="connsiteX92" fmla="*/ 3525625 w 3563332"/>
              <a:gd name="connsiteY92" fmla="*/ 94268 h 1498862"/>
              <a:gd name="connsiteX93" fmla="*/ 3431357 w 3563332"/>
              <a:gd name="connsiteY93" fmla="*/ 28281 h 1498862"/>
              <a:gd name="connsiteX94" fmla="*/ 3374796 w 3563332"/>
              <a:gd name="connsiteY94" fmla="*/ 9427 h 1498862"/>
              <a:gd name="connsiteX95" fmla="*/ 3346515 w 3563332"/>
              <a:gd name="connsiteY95" fmla="*/ 0 h 1498862"/>
              <a:gd name="connsiteX96" fmla="*/ 3261674 w 3563332"/>
              <a:gd name="connsiteY96" fmla="*/ 9427 h 1498862"/>
              <a:gd name="connsiteX97" fmla="*/ 3223967 w 3563332"/>
              <a:gd name="connsiteY97" fmla="*/ 18854 h 1498862"/>
              <a:gd name="connsiteX98" fmla="*/ 3148553 w 3563332"/>
              <a:gd name="connsiteY98" fmla="*/ 28281 h 1498862"/>
              <a:gd name="connsiteX99" fmla="*/ 3091992 w 3563332"/>
              <a:gd name="connsiteY99" fmla="*/ 75415 h 1498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3563332" h="1498862">
                <a:moveTo>
                  <a:pt x="3091992" y="75415"/>
                </a:moveTo>
                <a:lnTo>
                  <a:pt x="3091992" y="75415"/>
                </a:lnTo>
                <a:lnTo>
                  <a:pt x="2611225" y="84842"/>
                </a:lnTo>
                <a:cubicBezTo>
                  <a:pt x="2589019" y="85608"/>
                  <a:pt x="2567370" y="92315"/>
                  <a:pt x="2545237" y="94268"/>
                </a:cubicBezTo>
                <a:cubicBezTo>
                  <a:pt x="2460492" y="101745"/>
                  <a:pt x="2375266" y="103727"/>
                  <a:pt x="2290713" y="113122"/>
                </a:cubicBezTo>
                <a:lnTo>
                  <a:pt x="2205872" y="122549"/>
                </a:lnTo>
                <a:lnTo>
                  <a:pt x="2055043" y="141402"/>
                </a:lnTo>
                <a:cubicBezTo>
                  <a:pt x="2026763" y="144544"/>
                  <a:pt x="1998558" y="148466"/>
                  <a:pt x="1970202" y="150829"/>
                </a:cubicBezTo>
                <a:cubicBezTo>
                  <a:pt x="1923127" y="154752"/>
                  <a:pt x="1875819" y="155706"/>
                  <a:pt x="1828800" y="160256"/>
                </a:cubicBezTo>
                <a:cubicBezTo>
                  <a:pt x="1498248" y="192246"/>
                  <a:pt x="1813756" y="162663"/>
                  <a:pt x="1593130" y="197963"/>
                </a:cubicBezTo>
                <a:cubicBezTo>
                  <a:pt x="1492997" y="213984"/>
                  <a:pt x="1391479" y="219003"/>
                  <a:pt x="1291472" y="235671"/>
                </a:cubicBezTo>
                <a:cubicBezTo>
                  <a:pt x="1256818" y="241447"/>
                  <a:pt x="1222755" y="251245"/>
                  <a:pt x="1187777" y="254524"/>
                </a:cubicBezTo>
                <a:cubicBezTo>
                  <a:pt x="1122003" y="260690"/>
                  <a:pt x="1055790" y="260568"/>
                  <a:pt x="989814" y="263951"/>
                </a:cubicBezTo>
                <a:lnTo>
                  <a:pt x="820132" y="273378"/>
                </a:lnTo>
                <a:cubicBezTo>
                  <a:pt x="694078" y="289135"/>
                  <a:pt x="790849" y="270570"/>
                  <a:pt x="697584" y="301658"/>
                </a:cubicBezTo>
                <a:cubicBezTo>
                  <a:pt x="659490" y="314356"/>
                  <a:pt x="653835" y="309305"/>
                  <a:pt x="612742" y="320512"/>
                </a:cubicBezTo>
                <a:cubicBezTo>
                  <a:pt x="593569" y="325741"/>
                  <a:pt x="574633" y="331984"/>
                  <a:pt x="556181" y="339365"/>
                </a:cubicBezTo>
                <a:cubicBezTo>
                  <a:pt x="543133" y="344584"/>
                  <a:pt x="531390" y="352683"/>
                  <a:pt x="518474" y="358219"/>
                </a:cubicBezTo>
                <a:cubicBezTo>
                  <a:pt x="509341" y="362133"/>
                  <a:pt x="499712" y="364791"/>
                  <a:pt x="490194" y="367646"/>
                </a:cubicBezTo>
                <a:cubicBezTo>
                  <a:pt x="468283" y="374219"/>
                  <a:pt x="446202" y="380215"/>
                  <a:pt x="424206" y="386499"/>
                </a:cubicBezTo>
                <a:cubicBezTo>
                  <a:pt x="332210" y="455498"/>
                  <a:pt x="444978" y="376026"/>
                  <a:pt x="339365" y="433633"/>
                </a:cubicBezTo>
                <a:cubicBezTo>
                  <a:pt x="319472" y="444484"/>
                  <a:pt x="303071" y="461208"/>
                  <a:pt x="282804" y="471341"/>
                </a:cubicBezTo>
                <a:lnTo>
                  <a:pt x="245097" y="490194"/>
                </a:lnTo>
                <a:lnTo>
                  <a:pt x="141402" y="593889"/>
                </a:lnTo>
                <a:cubicBezTo>
                  <a:pt x="128833" y="606458"/>
                  <a:pt x="113555" y="616806"/>
                  <a:pt x="103695" y="631596"/>
                </a:cubicBezTo>
                <a:cubicBezTo>
                  <a:pt x="97410" y="641023"/>
                  <a:pt x="92094" y="651173"/>
                  <a:pt x="84841" y="659877"/>
                </a:cubicBezTo>
                <a:cubicBezTo>
                  <a:pt x="76307" y="670118"/>
                  <a:pt x="64746" y="677634"/>
                  <a:pt x="56561" y="688157"/>
                </a:cubicBezTo>
                <a:cubicBezTo>
                  <a:pt x="42650" y="706043"/>
                  <a:pt x="18854" y="744718"/>
                  <a:pt x="18854" y="744718"/>
                </a:cubicBezTo>
                <a:cubicBezTo>
                  <a:pt x="15712" y="763572"/>
                  <a:pt x="12846" y="782474"/>
                  <a:pt x="9427" y="801279"/>
                </a:cubicBezTo>
                <a:cubicBezTo>
                  <a:pt x="6561" y="817043"/>
                  <a:pt x="0" y="832391"/>
                  <a:pt x="0" y="848413"/>
                </a:cubicBezTo>
                <a:cubicBezTo>
                  <a:pt x="0" y="854122"/>
                  <a:pt x="3653" y="1023984"/>
                  <a:pt x="18854" y="1074656"/>
                </a:cubicBezTo>
                <a:cubicBezTo>
                  <a:pt x="28857" y="1108001"/>
                  <a:pt x="41132" y="1112358"/>
                  <a:pt x="56561" y="1140644"/>
                </a:cubicBezTo>
                <a:cubicBezTo>
                  <a:pt x="70019" y="1165317"/>
                  <a:pt x="78678" y="1192673"/>
                  <a:pt x="94268" y="1216058"/>
                </a:cubicBezTo>
                <a:cubicBezTo>
                  <a:pt x="108345" y="1237174"/>
                  <a:pt x="125033" y="1263339"/>
                  <a:pt x="141402" y="1282046"/>
                </a:cubicBezTo>
                <a:cubicBezTo>
                  <a:pt x="202404" y="1351762"/>
                  <a:pt x="154578" y="1294597"/>
                  <a:pt x="207390" y="1338607"/>
                </a:cubicBezTo>
                <a:cubicBezTo>
                  <a:pt x="217631" y="1347141"/>
                  <a:pt x="225147" y="1358702"/>
                  <a:pt x="235670" y="1366887"/>
                </a:cubicBezTo>
                <a:cubicBezTo>
                  <a:pt x="253556" y="1380798"/>
                  <a:pt x="270248" y="1399098"/>
                  <a:pt x="292231" y="1404594"/>
                </a:cubicBezTo>
                <a:cubicBezTo>
                  <a:pt x="328237" y="1413596"/>
                  <a:pt x="341572" y="1415125"/>
                  <a:pt x="377072" y="1432875"/>
                </a:cubicBezTo>
                <a:cubicBezTo>
                  <a:pt x="387206" y="1437942"/>
                  <a:pt x="394745" y="1447750"/>
                  <a:pt x="405353" y="1451728"/>
                </a:cubicBezTo>
                <a:cubicBezTo>
                  <a:pt x="445768" y="1466883"/>
                  <a:pt x="592876" y="1470514"/>
                  <a:pt x="593889" y="1470582"/>
                </a:cubicBezTo>
                <a:cubicBezTo>
                  <a:pt x="722007" y="1491935"/>
                  <a:pt x="566653" y="1467858"/>
                  <a:pt x="782425" y="1489435"/>
                </a:cubicBezTo>
                <a:cubicBezTo>
                  <a:pt x="801444" y="1491337"/>
                  <a:pt x="820132" y="1495720"/>
                  <a:pt x="838986" y="1498862"/>
                </a:cubicBezTo>
                <a:cubicBezTo>
                  <a:pt x="901181" y="1496856"/>
                  <a:pt x="1147958" y="1493235"/>
                  <a:pt x="1253765" y="1480009"/>
                </a:cubicBezTo>
                <a:cubicBezTo>
                  <a:pt x="1263625" y="1478777"/>
                  <a:pt x="1272345" y="1472738"/>
                  <a:pt x="1282045" y="1470582"/>
                </a:cubicBezTo>
                <a:cubicBezTo>
                  <a:pt x="1300704" y="1466436"/>
                  <a:pt x="1319863" y="1464904"/>
                  <a:pt x="1338606" y="1461155"/>
                </a:cubicBezTo>
                <a:cubicBezTo>
                  <a:pt x="1351310" y="1458614"/>
                  <a:pt x="1363856" y="1455287"/>
                  <a:pt x="1376313" y="1451728"/>
                </a:cubicBezTo>
                <a:cubicBezTo>
                  <a:pt x="1385868" y="1448998"/>
                  <a:pt x="1394894" y="1444457"/>
                  <a:pt x="1404594" y="1442301"/>
                </a:cubicBezTo>
                <a:cubicBezTo>
                  <a:pt x="1480242" y="1425491"/>
                  <a:pt x="1439661" y="1440605"/>
                  <a:pt x="1508289" y="1423448"/>
                </a:cubicBezTo>
                <a:cubicBezTo>
                  <a:pt x="1517929" y="1421038"/>
                  <a:pt x="1527681" y="1418465"/>
                  <a:pt x="1536569" y="1414021"/>
                </a:cubicBezTo>
                <a:cubicBezTo>
                  <a:pt x="1609657" y="1377476"/>
                  <a:pt x="1522055" y="1409431"/>
                  <a:pt x="1593130" y="1385741"/>
                </a:cubicBezTo>
                <a:cubicBezTo>
                  <a:pt x="1602557" y="1379456"/>
                  <a:pt x="1610997" y="1371350"/>
                  <a:pt x="1621410" y="1366887"/>
                </a:cubicBezTo>
                <a:cubicBezTo>
                  <a:pt x="1634957" y="1361081"/>
                  <a:pt x="1695516" y="1350717"/>
                  <a:pt x="1706252" y="1348033"/>
                </a:cubicBezTo>
                <a:cubicBezTo>
                  <a:pt x="1723111" y="1343818"/>
                  <a:pt x="1809819" y="1318954"/>
                  <a:pt x="1828800" y="1310326"/>
                </a:cubicBezTo>
                <a:cubicBezTo>
                  <a:pt x="1845480" y="1302744"/>
                  <a:pt x="1859254" y="1289628"/>
                  <a:pt x="1875934" y="1282046"/>
                </a:cubicBezTo>
                <a:cubicBezTo>
                  <a:pt x="1894026" y="1273822"/>
                  <a:pt x="1915240" y="1273052"/>
                  <a:pt x="1932495" y="1263192"/>
                </a:cubicBezTo>
                <a:cubicBezTo>
                  <a:pt x="1954491" y="1250623"/>
                  <a:pt x="1975272" y="1235639"/>
                  <a:pt x="1998482" y="1225485"/>
                </a:cubicBezTo>
                <a:cubicBezTo>
                  <a:pt x="2025793" y="1213537"/>
                  <a:pt x="2056661" y="1210537"/>
                  <a:pt x="2083324" y="1197205"/>
                </a:cubicBezTo>
                <a:cubicBezTo>
                  <a:pt x="2095893" y="1190920"/>
                  <a:pt x="2107474" y="1182049"/>
                  <a:pt x="2121031" y="1178351"/>
                </a:cubicBezTo>
                <a:cubicBezTo>
                  <a:pt x="2142467" y="1172505"/>
                  <a:pt x="2165231" y="1173282"/>
                  <a:pt x="2187019" y="1168924"/>
                </a:cubicBezTo>
                <a:cubicBezTo>
                  <a:pt x="2299053" y="1146517"/>
                  <a:pt x="2227505" y="1158704"/>
                  <a:pt x="2290713" y="1140644"/>
                </a:cubicBezTo>
                <a:cubicBezTo>
                  <a:pt x="2303171" y="1137085"/>
                  <a:pt x="2315852" y="1134359"/>
                  <a:pt x="2328421" y="1131217"/>
                </a:cubicBezTo>
                <a:cubicBezTo>
                  <a:pt x="2337848" y="1124932"/>
                  <a:pt x="2346093" y="1116341"/>
                  <a:pt x="2356701" y="1112363"/>
                </a:cubicBezTo>
                <a:cubicBezTo>
                  <a:pt x="2507565" y="1055788"/>
                  <a:pt x="2296932" y="1155176"/>
                  <a:pt x="2450969" y="1084083"/>
                </a:cubicBezTo>
                <a:cubicBezTo>
                  <a:pt x="2476488" y="1072305"/>
                  <a:pt x="2499118" y="1053193"/>
                  <a:pt x="2526384" y="1046376"/>
                </a:cubicBezTo>
                <a:cubicBezTo>
                  <a:pt x="2538953" y="1043234"/>
                  <a:pt x="2551960" y="1041498"/>
                  <a:pt x="2564091" y="1036949"/>
                </a:cubicBezTo>
                <a:cubicBezTo>
                  <a:pt x="2577249" y="1032015"/>
                  <a:pt x="2589597" y="1025067"/>
                  <a:pt x="2601798" y="1018095"/>
                </a:cubicBezTo>
                <a:cubicBezTo>
                  <a:pt x="2611635" y="1012474"/>
                  <a:pt x="2619470" y="1003220"/>
                  <a:pt x="2630078" y="999242"/>
                </a:cubicBezTo>
                <a:cubicBezTo>
                  <a:pt x="2645080" y="993616"/>
                  <a:pt x="2661668" y="993701"/>
                  <a:pt x="2677212" y="989815"/>
                </a:cubicBezTo>
                <a:cubicBezTo>
                  <a:pt x="2686852" y="987405"/>
                  <a:pt x="2696066" y="983530"/>
                  <a:pt x="2705493" y="980388"/>
                </a:cubicBezTo>
                <a:cubicBezTo>
                  <a:pt x="2714920" y="974103"/>
                  <a:pt x="2723359" y="965997"/>
                  <a:pt x="2733773" y="961534"/>
                </a:cubicBezTo>
                <a:cubicBezTo>
                  <a:pt x="2745681" y="956430"/>
                  <a:pt x="2759023" y="955667"/>
                  <a:pt x="2771480" y="952108"/>
                </a:cubicBezTo>
                <a:cubicBezTo>
                  <a:pt x="2781035" y="949378"/>
                  <a:pt x="2790681" y="946717"/>
                  <a:pt x="2799761" y="942681"/>
                </a:cubicBezTo>
                <a:cubicBezTo>
                  <a:pt x="2918704" y="889817"/>
                  <a:pt x="2784711" y="935883"/>
                  <a:pt x="2950590" y="886120"/>
                </a:cubicBezTo>
                <a:cubicBezTo>
                  <a:pt x="2985015" y="863169"/>
                  <a:pt x="3011505" y="843820"/>
                  <a:pt x="3054285" y="829559"/>
                </a:cubicBezTo>
                <a:cubicBezTo>
                  <a:pt x="3063712" y="826417"/>
                  <a:pt x="3073677" y="824576"/>
                  <a:pt x="3082565" y="820132"/>
                </a:cubicBezTo>
                <a:cubicBezTo>
                  <a:pt x="3147664" y="787583"/>
                  <a:pt x="3070077" y="811471"/>
                  <a:pt x="3148553" y="791852"/>
                </a:cubicBezTo>
                <a:cubicBezTo>
                  <a:pt x="3239732" y="723468"/>
                  <a:pt x="3142564" y="790134"/>
                  <a:pt x="3214540" y="754145"/>
                </a:cubicBezTo>
                <a:cubicBezTo>
                  <a:pt x="3224674" y="749078"/>
                  <a:pt x="3232687" y="740358"/>
                  <a:pt x="3242821" y="735291"/>
                </a:cubicBezTo>
                <a:cubicBezTo>
                  <a:pt x="3251709" y="730847"/>
                  <a:pt x="3262213" y="730308"/>
                  <a:pt x="3271101" y="725864"/>
                </a:cubicBezTo>
                <a:cubicBezTo>
                  <a:pt x="3344195" y="689317"/>
                  <a:pt x="3256579" y="721278"/>
                  <a:pt x="3327662" y="697584"/>
                </a:cubicBezTo>
                <a:cubicBezTo>
                  <a:pt x="3337089" y="688157"/>
                  <a:pt x="3345700" y="677838"/>
                  <a:pt x="3355942" y="669303"/>
                </a:cubicBezTo>
                <a:cubicBezTo>
                  <a:pt x="3364646" y="662050"/>
                  <a:pt x="3375004" y="657035"/>
                  <a:pt x="3384223" y="650450"/>
                </a:cubicBezTo>
                <a:cubicBezTo>
                  <a:pt x="3397008" y="641318"/>
                  <a:pt x="3410001" y="632394"/>
                  <a:pt x="3421930" y="622169"/>
                </a:cubicBezTo>
                <a:cubicBezTo>
                  <a:pt x="3499153" y="555977"/>
                  <a:pt x="3403131" y="635302"/>
                  <a:pt x="3469064" y="556182"/>
                </a:cubicBezTo>
                <a:cubicBezTo>
                  <a:pt x="3476317" y="547478"/>
                  <a:pt x="3487917" y="543613"/>
                  <a:pt x="3497344" y="537328"/>
                </a:cubicBezTo>
                <a:cubicBezTo>
                  <a:pt x="3503629" y="524759"/>
                  <a:pt x="3510979" y="512669"/>
                  <a:pt x="3516198" y="499621"/>
                </a:cubicBezTo>
                <a:cubicBezTo>
                  <a:pt x="3523579" y="481169"/>
                  <a:pt x="3528768" y="461914"/>
                  <a:pt x="3535052" y="443060"/>
                </a:cubicBezTo>
                <a:lnTo>
                  <a:pt x="3544478" y="414780"/>
                </a:lnTo>
                <a:cubicBezTo>
                  <a:pt x="3547620" y="405353"/>
                  <a:pt x="3551495" y="396139"/>
                  <a:pt x="3553905" y="386499"/>
                </a:cubicBezTo>
                <a:lnTo>
                  <a:pt x="3563332" y="348792"/>
                </a:lnTo>
                <a:cubicBezTo>
                  <a:pt x="3560190" y="282804"/>
                  <a:pt x="3559391" y="216663"/>
                  <a:pt x="3553905" y="150829"/>
                </a:cubicBezTo>
                <a:cubicBezTo>
                  <a:pt x="3553080" y="140927"/>
                  <a:pt x="3548922" y="131437"/>
                  <a:pt x="3544478" y="122549"/>
                </a:cubicBezTo>
                <a:cubicBezTo>
                  <a:pt x="3539411" y="112415"/>
                  <a:pt x="3533636" y="102279"/>
                  <a:pt x="3525625" y="94268"/>
                </a:cubicBezTo>
                <a:cubicBezTo>
                  <a:pt x="3514870" y="83513"/>
                  <a:pt x="3435976" y="29821"/>
                  <a:pt x="3431357" y="28281"/>
                </a:cubicBezTo>
                <a:lnTo>
                  <a:pt x="3374796" y="9427"/>
                </a:lnTo>
                <a:lnTo>
                  <a:pt x="3346515" y="0"/>
                </a:lnTo>
                <a:cubicBezTo>
                  <a:pt x="3318235" y="3142"/>
                  <a:pt x="3289797" y="5100"/>
                  <a:pt x="3261674" y="9427"/>
                </a:cubicBezTo>
                <a:cubicBezTo>
                  <a:pt x="3248869" y="11397"/>
                  <a:pt x="3236747" y="16724"/>
                  <a:pt x="3223967" y="18854"/>
                </a:cubicBezTo>
                <a:cubicBezTo>
                  <a:pt x="3198978" y="23019"/>
                  <a:pt x="3173691" y="25139"/>
                  <a:pt x="3148553" y="28281"/>
                </a:cubicBezTo>
                <a:lnTo>
                  <a:pt x="3091992" y="75415"/>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246845" y="1215629"/>
            <a:ext cx="6096000" cy="3693319"/>
          </a:xfrm>
          <a:prstGeom prst="rect">
            <a:avLst/>
          </a:prstGeom>
        </p:spPr>
        <p:txBody>
          <a:bodyPr>
            <a:spAutoFit/>
          </a:bodyPr>
          <a:lstStyle/>
          <a:p>
            <a:r>
              <a:rPr lang="en-US" dirty="0"/>
              <a:t>“As the University enters new fields of endeavor and refocuses its ongoing activities, cases will arise in which the proper work of faculty members departs markedly from </a:t>
            </a:r>
            <a:r>
              <a:rPr lang="en-US" u="sng" dirty="0">
                <a:solidFill>
                  <a:srgbClr val="C00000"/>
                </a:solidFill>
              </a:rPr>
              <a:t>established academic patterns.</a:t>
            </a:r>
            <a:r>
              <a:rPr lang="en-US" dirty="0"/>
              <a:t> In such cases, the review committees must take exceptional care to apply the criteria with sufficient flexibility. However, flexibility does not entail a relaxation of high standards. Superior intellectual attainment, as evidenced both in teaching and in research or other creative achievement, is an indispensable qualification for appointment or promotion to tenure positions. Insistence upon these standards for holders of the professorship is necessary for maintenance of the quality of the University as an institution dedicated to the discovery and transmission of knowledge.”</a:t>
            </a:r>
          </a:p>
        </p:txBody>
      </p:sp>
      <p:cxnSp>
        <p:nvCxnSpPr>
          <p:cNvPr id="5" name="Straight Arrow Connector 4"/>
          <p:cNvCxnSpPr/>
          <p:nvPr/>
        </p:nvCxnSpPr>
        <p:spPr>
          <a:xfrm>
            <a:off x="6276992" y="2120489"/>
            <a:ext cx="1197736" cy="1171978"/>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677763" y="3320164"/>
            <a:ext cx="4884671" cy="1754326"/>
          </a:xfrm>
          <a:prstGeom prst="rect">
            <a:avLst/>
          </a:prstGeom>
          <a:noFill/>
        </p:spPr>
        <p:txBody>
          <a:bodyPr wrap="none" rtlCol="0">
            <a:spAutoFit/>
          </a:bodyPr>
          <a:lstStyle/>
          <a:p>
            <a:r>
              <a:rPr lang="en-US" dirty="0">
                <a:solidFill>
                  <a:srgbClr val="860000"/>
                </a:solidFill>
                <a:latin typeface="Times New Roman" panose="02020603050405020304" pitchFamily="18" charset="0"/>
                <a:cs typeface="Times New Roman" panose="02020603050405020304" pitchFamily="18" charset="0"/>
              </a:rPr>
              <a:t>If you are doing work that cuts across disciplines,</a:t>
            </a:r>
          </a:p>
          <a:p>
            <a:r>
              <a:rPr lang="en-US" dirty="0">
                <a:solidFill>
                  <a:srgbClr val="860000"/>
                </a:solidFill>
                <a:latin typeface="Times New Roman" panose="02020603050405020304" pitchFamily="18" charset="0"/>
                <a:cs typeface="Times New Roman" panose="02020603050405020304" pitchFamily="18" charset="0"/>
              </a:rPr>
              <a:t>that engages the community in ways that are </a:t>
            </a:r>
          </a:p>
          <a:p>
            <a:r>
              <a:rPr lang="en-US" dirty="0">
                <a:solidFill>
                  <a:srgbClr val="860000"/>
                </a:solidFill>
                <a:latin typeface="Times New Roman" panose="02020603050405020304" pitchFamily="18" charset="0"/>
                <a:cs typeface="Times New Roman" panose="02020603050405020304" pitchFamily="18" charset="0"/>
              </a:rPr>
              <a:t>unusual, or that is either qualitatively or </a:t>
            </a:r>
          </a:p>
          <a:p>
            <a:r>
              <a:rPr lang="en-US" dirty="0">
                <a:solidFill>
                  <a:srgbClr val="860000"/>
                </a:solidFill>
                <a:latin typeface="Times New Roman" panose="02020603050405020304" pitchFamily="18" charset="0"/>
                <a:cs typeface="Times New Roman" panose="02020603050405020304" pitchFamily="18" charset="0"/>
              </a:rPr>
              <a:t>quantitatively outside of expectations, you must</a:t>
            </a:r>
          </a:p>
          <a:p>
            <a:r>
              <a:rPr lang="en-US" dirty="0">
                <a:solidFill>
                  <a:srgbClr val="860000"/>
                </a:solidFill>
                <a:latin typeface="Times New Roman" panose="02020603050405020304" pitchFamily="18" charset="0"/>
                <a:cs typeface="Times New Roman" panose="02020603050405020304" pitchFamily="18" charset="0"/>
              </a:rPr>
              <a:t>contextualize your work, or else your reviewers</a:t>
            </a:r>
          </a:p>
          <a:p>
            <a:r>
              <a:rPr lang="en-US" dirty="0">
                <a:solidFill>
                  <a:srgbClr val="860000"/>
                </a:solidFill>
                <a:latin typeface="Times New Roman" panose="02020603050405020304" pitchFamily="18" charset="0"/>
                <a:cs typeface="Times New Roman" panose="02020603050405020304" pitchFamily="18" charset="0"/>
              </a:rPr>
              <a:t>will default to the “established academic patterns.”</a:t>
            </a:r>
          </a:p>
        </p:txBody>
      </p:sp>
      <p:sp>
        <p:nvSpPr>
          <p:cNvPr id="3" name="TextBox 2"/>
          <p:cNvSpPr txBox="1"/>
          <p:nvPr/>
        </p:nvSpPr>
        <p:spPr>
          <a:xfrm>
            <a:off x="691978" y="609600"/>
            <a:ext cx="3038460" cy="738664"/>
          </a:xfrm>
          <a:prstGeom prst="rect">
            <a:avLst/>
          </a:prstGeom>
          <a:noFill/>
        </p:spPr>
        <p:txBody>
          <a:bodyPr wrap="none" rtlCol="0">
            <a:spAutoFit/>
          </a:bodyPr>
          <a:lstStyle/>
          <a:p>
            <a:r>
              <a:rPr lang="en-US" sz="2400" b="1" dirty="0"/>
              <a:t>Criteria from </a:t>
            </a:r>
            <a:r>
              <a:rPr lang="en-US" sz="2400" b="1" dirty="0">
                <a:hlinkClick r:id="rId2"/>
              </a:rPr>
              <a:t>APM 210</a:t>
            </a:r>
            <a:endParaRPr lang="en-US" sz="2400" b="1" dirty="0"/>
          </a:p>
          <a:p>
            <a:endParaRPr lang="en-US" dirty="0"/>
          </a:p>
        </p:txBody>
      </p:sp>
    </p:spTree>
    <p:extLst>
      <p:ext uri="{BB962C8B-B14F-4D97-AF65-F5344CB8AC3E}">
        <p14:creationId xmlns:p14="http://schemas.microsoft.com/office/powerpoint/2010/main" val="3017480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216816" y="282804"/>
            <a:ext cx="6014302" cy="339365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988541" y="1326121"/>
            <a:ext cx="4533364" cy="1754326"/>
          </a:xfrm>
          <a:prstGeom prst="rect">
            <a:avLst/>
          </a:prstGeom>
          <a:noFill/>
        </p:spPr>
        <p:txBody>
          <a:bodyPr wrap="square" rtlCol="0">
            <a:spAutoFit/>
          </a:bodyPr>
          <a:lstStyle/>
          <a:p>
            <a:r>
              <a:rPr lang="en-US" dirty="0"/>
              <a:t>“In evaluating the candidate’s qualifications within these areas, the review committee shall exercise reasonable flexibility, balancing when the case requires, heavier commitments and responsibilities in one area against lighter commitments and responsibilities in another.”</a:t>
            </a:r>
          </a:p>
        </p:txBody>
      </p:sp>
      <p:sp>
        <p:nvSpPr>
          <p:cNvPr id="3" name="TextBox 2"/>
          <p:cNvSpPr txBox="1"/>
          <p:nvPr/>
        </p:nvSpPr>
        <p:spPr>
          <a:xfrm>
            <a:off x="4091232" y="3784259"/>
            <a:ext cx="7321443" cy="2031325"/>
          </a:xfrm>
          <a:prstGeom prst="rect">
            <a:avLst/>
          </a:prstGeom>
          <a:noFill/>
        </p:spPr>
        <p:txBody>
          <a:bodyPr wrap="square" rtlCol="0">
            <a:spAutoFit/>
          </a:bodyPr>
          <a:lstStyle/>
          <a:p>
            <a:r>
              <a:rPr lang="en-US" dirty="0">
                <a:solidFill>
                  <a:srgbClr val="002060"/>
                </a:solidFill>
                <a:latin typeface="Times New Roman" panose="02020603050405020304" pitchFamily="18" charset="0"/>
                <a:cs typeface="Times New Roman" panose="02020603050405020304" pitchFamily="18" charset="0"/>
              </a:rPr>
              <a:t>Does this mean anything to us at UCM?  Without question, we have heavier service commitments than colleagues on other UC campuses, but I don’t think that really changes expectations for advancement.  While external reviewers DO take our service loads into account, and while external letters are central to any promotion case, there are still fundamental expectations for productivity that are never relaxed.  Do not think that you can excuse low productivity by service.  </a:t>
            </a:r>
          </a:p>
        </p:txBody>
      </p:sp>
      <p:sp>
        <p:nvSpPr>
          <p:cNvPr id="7" name="TextBox 6"/>
          <p:cNvSpPr txBox="1"/>
          <p:nvPr/>
        </p:nvSpPr>
        <p:spPr>
          <a:xfrm>
            <a:off x="988541" y="807308"/>
            <a:ext cx="2565254" cy="677108"/>
          </a:xfrm>
          <a:prstGeom prst="rect">
            <a:avLst/>
          </a:prstGeom>
          <a:noFill/>
        </p:spPr>
        <p:txBody>
          <a:bodyPr wrap="none" rtlCol="0">
            <a:spAutoFit/>
          </a:bodyPr>
          <a:lstStyle/>
          <a:p>
            <a:r>
              <a:rPr lang="en-US" sz="2000" b="1" dirty="0"/>
              <a:t>Criteria from </a:t>
            </a:r>
            <a:r>
              <a:rPr lang="en-US" sz="2000" b="1" dirty="0">
                <a:hlinkClick r:id="rId2"/>
              </a:rPr>
              <a:t>APM 210</a:t>
            </a:r>
            <a:endParaRPr lang="en-US" sz="2000" b="1" dirty="0"/>
          </a:p>
          <a:p>
            <a:endParaRPr lang="en-US" dirty="0"/>
          </a:p>
        </p:txBody>
      </p:sp>
    </p:spTree>
    <p:extLst>
      <p:ext uri="{BB962C8B-B14F-4D97-AF65-F5344CB8AC3E}">
        <p14:creationId xmlns:p14="http://schemas.microsoft.com/office/powerpoint/2010/main" val="1986824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val 11"/>
          <p:cNvSpPr/>
          <p:nvPr/>
        </p:nvSpPr>
        <p:spPr>
          <a:xfrm>
            <a:off x="216815" y="282804"/>
            <a:ext cx="6113587" cy="2516957"/>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2810276" y="2959403"/>
            <a:ext cx="8693240" cy="3139321"/>
          </a:xfrm>
          <a:prstGeom prst="rect">
            <a:avLst/>
          </a:prstGeom>
        </p:spPr>
        <p:txBody>
          <a:bodyPr wrap="square">
            <a:spAutoFit/>
          </a:bodyPr>
          <a:lstStyle/>
          <a:p>
            <a:r>
              <a:rPr lang="en-US" i="1" dirty="0">
                <a:solidFill>
                  <a:srgbClr val="002060"/>
                </a:solidFill>
                <a:latin typeface="Times New Roman" panose="02020603050405020304" pitchFamily="18" charset="0"/>
                <a:cs typeface="Times New Roman" panose="02020603050405020304" pitchFamily="18" charset="0"/>
              </a:rPr>
              <a:t>Continuously</a:t>
            </a:r>
            <a:r>
              <a:rPr lang="en-US" dirty="0">
                <a:solidFill>
                  <a:srgbClr val="002060"/>
                </a:solidFill>
                <a:latin typeface="Times New Roman" panose="02020603050405020304" pitchFamily="18" charset="0"/>
                <a:cs typeface="Times New Roman" panose="02020603050405020304" pitchFamily="18" charset="0"/>
              </a:rPr>
              <a:t> is a important standard.  CAP looks at rates of publication.  If you are in a book discipline, you’ll need to demonstrate continuous work in some other way.  </a:t>
            </a:r>
          </a:p>
          <a:p>
            <a:endParaRPr lang="en-US" dirty="0">
              <a:solidFill>
                <a:srgbClr val="002060"/>
              </a:solidFill>
              <a:latin typeface="Times New Roman" panose="02020603050405020304" pitchFamily="18" charset="0"/>
              <a:cs typeface="Times New Roman" panose="02020603050405020304" pitchFamily="18" charset="0"/>
            </a:endParaRPr>
          </a:p>
          <a:p>
            <a:r>
              <a:rPr lang="en-US" dirty="0">
                <a:solidFill>
                  <a:srgbClr val="002060"/>
                </a:solidFill>
                <a:latin typeface="Times New Roman" panose="02020603050405020304" pitchFamily="18" charset="0"/>
                <a:cs typeface="Times New Roman" panose="02020603050405020304" pitchFamily="18" charset="0"/>
              </a:rPr>
              <a:t>Be sure to present indicators of both quality and significance.  These are often congruent, often in a dynamic relationship to one another, and significance in some cases can provide a balance to “low” productivity. </a:t>
            </a:r>
          </a:p>
          <a:p>
            <a:endParaRPr lang="en-US" dirty="0">
              <a:solidFill>
                <a:srgbClr val="002060"/>
              </a:solidFill>
              <a:latin typeface="Times New Roman" panose="02020603050405020304" pitchFamily="18" charset="0"/>
              <a:cs typeface="Times New Roman" panose="02020603050405020304" pitchFamily="18" charset="0"/>
            </a:endParaRPr>
          </a:p>
          <a:p>
            <a:r>
              <a:rPr lang="en-US" dirty="0">
                <a:solidFill>
                  <a:srgbClr val="002060"/>
                </a:solidFill>
                <a:latin typeface="Times New Roman" panose="02020603050405020304" pitchFamily="18" charset="0"/>
                <a:cs typeface="Times New Roman" panose="02020603050405020304" pitchFamily="18" charset="0"/>
              </a:rPr>
              <a:t>Note that the term is not “impact,” though impact can be a sign of significance, and it may be difficult to argue that work is significant if you can’t describe its present impact.  Still, if you think the significance will unfold over time, make the case. </a:t>
            </a:r>
          </a:p>
          <a:p>
            <a:endParaRPr lang="en-US" dirty="0"/>
          </a:p>
        </p:txBody>
      </p:sp>
      <p:sp>
        <p:nvSpPr>
          <p:cNvPr id="6" name="TextBox 5"/>
          <p:cNvSpPr txBox="1"/>
          <p:nvPr/>
        </p:nvSpPr>
        <p:spPr>
          <a:xfrm>
            <a:off x="766119" y="832022"/>
            <a:ext cx="2565254" cy="677108"/>
          </a:xfrm>
          <a:prstGeom prst="rect">
            <a:avLst/>
          </a:prstGeom>
          <a:noFill/>
        </p:spPr>
        <p:txBody>
          <a:bodyPr wrap="none" rtlCol="0">
            <a:spAutoFit/>
          </a:bodyPr>
          <a:lstStyle/>
          <a:p>
            <a:r>
              <a:rPr lang="en-US" sz="2000" b="1" dirty="0"/>
              <a:t>Criteria from </a:t>
            </a:r>
            <a:r>
              <a:rPr lang="en-US" sz="2000" b="1" dirty="0">
                <a:hlinkClick r:id="rId2"/>
              </a:rPr>
              <a:t>APM 210</a:t>
            </a:r>
            <a:endParaRPr lang="en-US" sz="2000" b="1" dirty="0"/>
          </a:p>
          <a:p>
            <a:endParaRPr lang="en-US" dirty="0"/>
          </a:p>
        </p:txBody>
      </p:sp>
      <p:grpSp>
        <p:nvGrpSpPr>
          <p:cNvPr id="11" name="Group 10"/>
          <p:cNvGrpSpPr/>
          <p:nvPr/>
        </p:nvGrpSpPr>
        <p:grpSpPr>
          <a:xfrm>
            <a:off x="818245" y="1316158"/>
            <a:ext cx="5512158" cy="923330"/>
            <a:chOff x="818245" y="1316158"/>
            <a:chExt cx="5512158" cy="923330"/>
          </a:xfrm>
        </p:grpSpPr>
        <p:sp>
          <p:nvSpPr>
            <p:cNvPr id="2" name="Rectangle 1"/>
            <p:cNvSpPr/>
            <p:nvPr/>
          </p:nvSpPr>
          <p:spPr>
            <a:xfrm>
              <a:off x="818245" y="1316158"/>
              <a:ext cx="5512158" cy="923330"/>
            </a:xfrm>
            <a:prstGeom prst="rect">
              <a:avLst/>
            </a:prstGeom>
          </p:spPr>
          <p:txBody>
            <a:bodyPr wrap="square">
              <a:spAutoFit/>
            </a:bodyPr>
            <a:lstStyle/>
            <a:p>
              <a:r>
                <a:rPr lang="en-US" dirty="0"/>
                <a:t>“There should be evidence that the candidate is </a:t>
              </a:r>
              <a:r>
                <a:rPr lang="en-US" dirty="0">
                  <a:solidFill>
                    <a:srgbClr val="FF0000"/>
                  </a:solidFill>
                </a:rPr>
                <a:t>continuously</a:t>
              </a:r>
              <a:r>
                <a:rPr lang="en-US" dirty="0"/>
                <a:t> and effectively engaged in creative activity of high quality and </a:t>
              </a:r>
              <a:r>
                <a:rPr lang="en-US" dirty="0">
                  <a:solidFill>
                    <a:srgbClr val="FF0000"/>
                  </a:solidFill>
                </a:rPr>
                <a:t>significance.”</a:t>
              </a:r>
            </a:p>
          </p:txBody>
        </p:sp>
        <p:cxnSp>
          <p:nvCxnSpPr>
            <p:cNvPr id="8" name="Straight Connector 7"/>
            <p:cNvCxnSpPr>
              <a:cxnSpLocks/>
            </p:cNvCxnSpPr>
            <p:nvPr/>
          </p:nvCxnSpPr>
          <p:spPr>
            <a:xfrm>
              <a:off x="914400" y="1923067"/>
              <a:ext cx="1187778"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0" name="Straight Connector 9"/>
            <p:cNvCxnSpPr>
              <a:cxnSpLocks/>
            </p:cNvCxnSpPr>
            <p:nvPr/>
          </p:nvCxnSpPr>
          <p:spPr>
            <a:xfrm>
              <a:off x="2688204" y="2231634"/>
              <a:ext cx="1187778"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242372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4294967295"/>
          </p:nvPr>
        </p:nvSpPr>
        <p:spPr>
          <a:xfrm>
            <a:off x="1352901" y="678730"/>
            <a:ext cx="9704520" cy="3751868"/>
          </a:xfrm>
        </p:spPr>
        <p:txBody>
          <a:bodyPr>
            <a:normAutofit/>
          </a:bodyPr>
          <a:lstStyle/>
          <a:p>
            <a:pPr>
              <a:lnSpc>
                <a:spcPct val="100000"/>
              </a:lnSpc>
              <a:spcBef>
                <a:spcPts val="0"/>
              </a:spcBef>
              <a:spcAft>
                <a:spcPts val="0"/>
              </a:spcAft>
            </a:pPr>
            <a:r>
              <a:rPr lang="en-US" sz="2800" dirty="0">
                <a:solidFill>
                  <a:schemeClr val="tx1"/>
                </a:solidFill>
              </a:rPr>
              <a:t>Clearly, there is no single model for effective statements.  That’s not to say there aren’t useful strategies.  In most of the slides that follow, I present parts of a self-statement of a fictional scholar of higher education (I have yet to name this person, though I’ll happily take suggestions) to exemplify some aspects of successful self-statements I have read.  The left hand column contains the fiction; the right explains the strategy.  Under the teaching section, </a:t>
            </a:r>
          </a:p>
          <a:p>
            <a:pPr>
              <a:lnSpc>
                <a:spcPct val="100000"/>
              </a:lnSpc>
              <a:spcBef>
                <a:spcPts val="0"/>
              </a:spcBef>
              <a:spcAft>
                <a:spcPts val="0"/>
              </a:spcAft>
            </a:pPr>
            <a:r>
              <a:rPr lang="en-US" sz="2800" dirty="0">
                <a:solidFill>
                  <a:schemeClr val="tx1"/>
                </a:solidFill>
              </a:rPr>
              <a:t>I’ve been given permission by Rose Scott to use her statement. </a:t>
            </a:r>
          </a:p>
          <a:p>
            <a:endParaRPr lang="en-US" dirty="0">
              <a:solidFill>
                <a:schemeClr val="tx1"/>
              </a:solidFill>
            </a:endParaRPr>
          </a:p>
        </p:txBody>
      </p:sp>
    </p:spTree>
    <p:extLst>
      <p:ext uri="{BB962C8B-B14F-4D97-AF65-F5344CB8AC3E}">
        <p14:creationId xmlns:p14="http://schemas.microsoft.com/office/powerpoint/2010/main" val="3402953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1194" y="211142"/>
            <a:ext cx="6096000" cy="6036268"/>
          </a:xfrm>
          <a:prstGeom prst="rect">
            <a:avLst/>
          </a:prstGeom>
        </p:spPr>
        <p:txBody>
          <a:bodyPr>
            <a:spAutoFit/>
          </a:bodyPr>
          <a:lstStyle/>
          <a:p>
            <a:pPr>
              <a:lnSpc>
                <a:spcPct val="107000"/>
              </a:lnSpc>
            </a:pP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sz="1600" b="1" dirty="0">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Research and Creative </a:t>
            </a:r>
            <a:r>
              <a:rPr lang="en-US" sz="1600" b="1" dirty="0">
                <a:solidFill>
                  <a:schemeClr val="accent2"/>
                </a:solidFill>
                <a:latin typeface="Arial" panose="020B0604020202020204" pitchFamily="34" charset="0"/>
                <a:ea typeface="Times New Roman" panose="02020603050405020304" pitchFamily="18" charset="0"/>
                <a:cs typeface="Arial" panose="020B0604020202020204" pitchFamily="34" charset="0"/>
              </a:rPr>
              <a:t>A</a:t>
            </a:r>
            <a:r>
              <a:rPr lang="en-US" sz="1600" b="1" dirty="0">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ctivity</a:t>
            </a:r>
            <a:endParaRPr lang="en-US" sz="1400" dirty="0">
              <a:solidFill>
                <a:schemeClr val="accent2"/>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 study the career development of tenure-track faculty in research universities in the United States. Such faculty are under intense scrutiny, both within their own institutions and by critics of higher education, and are coming under increasing stress as they negotiate escalating demands for research productivity, funding, institutional and public service, and teaching effectiveness.  While Rhode, in </a:t>
            </a:r>
            <a:r>
              <a:rPr lang="en-US" sz="1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Pursuit of Knowledge: Scholars, Status, and Academic Culture</a:t>
            </a: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(2006), argues that the pursuit of prestige creates the stress and that faculty can better manage their work lives while restoring balance to their institutions simply by focusing on the intrinsic rewards of teaching and scholarship, </a:t>
            </a:r>
            <a:r>
              <a:rPr lang="en-US" sz="1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Zemsky</a:t>
            </a: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Wegner and Massy, in </a:t>
            </a:r>
            <a:r>
              <a:rPr lang="en-US" sz="1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Remaking the American University: Market-Smart and Mission-Centered,</a:t>
            </a: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make it clear that market forces have disrupted any possibility that faculty will be able to withdraw to an ivory tower.  Clearly, faculty must adapt to the current structure of higher education. Extensive studies have been done on faculty climate, but the focus in general has been on changing the comfort level for women in STEM fields or for underrepresented groups in the faculty as a whole. The focus of this earlier research has been on climate, not on productivity. Given the current needs for higher education to explain how it makes good use of resources, my research addresses this need by studying the impact on faculty productivity of three kinds of support designed to help faculty succeed: "family friendly" policies, mentoring programs, and professional teaching support services.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pPr>
            <a:r>
              <a:rPr lang="en-US" sz="1100" dirty="0">
                <a:solidFill>
                  <a:srgbClr val="000000"/>
                </a:solidFill>
                <a:effectLst/>
                <a:latin typeface="Helvetica"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7" name="TextBox 16"/>
          <p:cNvSpPr txBox="1"/>
          <p:nvPr/>
        </p:nvSpPr>
        <p:spPr>
          <a:xfrm>
            <a:off x="7014693" y="1566349"/>
            <a:ext cx="4641848" cy="3293209"/>
          </a:xfrm>
          <a:prstGeom prst="rect">
            <a:avLst/>
          </a:prstGeom>
          <a:noFill/>
        </p:spPr>
        <p:txBody>
          <a:bodyPr wrap="square" rtlCol="0">
            <a:spAutoFit/>
          </a:bodyPr>
          <a:lstStyle/>
          <a:p>
            <a:r>
              <a:rPr lang="en-US" sz="1600" dirty="0">
                <a:solidFill>
                  <a:srgbClr val="002060"/>
                </a:solidFill>
                <a:latin typeface="Times New Roman" panose="02020603050405020304" pitchFamily="18" charset="0"/>
                <a:cs typeface="Times New Roman" panose="02020603050405020304" pitchFamily="18" charset="0"/>
              </a:rPr>
              <a:t>One way to establish the significance of your work is to put it in its broad intellectual context, looking at debates about the state of the field.  In the case I invented here, there are policy impacts as well as intellectual impacts.  In many cases, applications or “translation” of work can bolster a case, but since review is internal to the university, pure, as opposed to applied, thinking is considered at least as valuable. (If you are in a STEM or social science field and have published a review article as part of your research agenda, you have already published an account of the state of the field.  Consider discussing it in your efforts to frame the rest of your work.)    </a:t>
            </a:r>
          </a:p>
        </p:txBody>
      </p:sp>
      <p:sp>
        <p:nvSpPr>
          <p:cNvPr id="4" name="Right Brace 3"/>
          <p:cNvSpPr/>
          <p:nvPr/>
        </p:nvSpPr>
        <p:spPr>
          <a:xfrm>
            <a:off x="6465193" y="724930"/>
            <a:ext cx="549499" cy="5165916"/>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TextBox 18"/>
          <p:cNvSpPr txBox="1"/>
          <p:nvPr/>
        </p:nvSpPr>
        <p:spPr>
          <a:xfrm>
            <a:off x="6877317" y="156519"/>
            <a:ext cx="4779224" cy="369332"/>
          </a:xfrm>
          <a:prstGeom prst="rect">
            <a:avLst/>
          </a:prstGeom>
          <a:noFill/>
        </p:spPr>
        <p:txBody>
          <a:bodyPr wrap="square" rtlCol="0">
            <a:spAutoFit/>
          </a:bodyPr>
          <a:lstStyle/>
          <a:p>
            <a:r>
              <a:rPr lang="en-US" dirty="0"/>
              <a:t> </a:t>
            </a:r>
          </a:p>
        </p:txBody>
      </p:sp>
    </p:spTree>
    <p:extLst>
      <p:ext uri="{BB962C8B-B14F-4D97-AF65-F5344CB8AC3E}">
        <p14:creationId xmlns:p14="http://schemas.microsoft.com/office/powerpoint/2010/main" val="274952707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2757</TotalTime>
  <Words>5116</Words>
  <Application>Microsoft Macintosh PowerPoint</Application>
  <PresentationFormat>Widescreen</PresentationFormat>
  <Paragraphs>185</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Andalus</vt:lpstr>
      <vt:lpstr>Arial</vt:lpstr>
      <vt:lpstr>Calibri</vt:lpstr>
      <vt:lpstr>Calibri Light</vt:lpstr>
      <vt:lpstr>FangSong</vt:lpstr>
      <vt:lpstr>Helvetica</vt:lpstr>
      <vt:lpstr>Times New Roman</vt:lpstr>
      <vt:lpstr>Retrospect</vt:lpstr>
      <vt:lpstr>Crafting a  Self-Statement  for Personnel Reviews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Gregg Camfield</dc:creator>
  <cp:lastModifiedBy>Mubeena Salaam</cp:lastModifiedBy>
  <cp:revision>102</cp:revision>
  <cp:lastPrinted>2017-03-01T00:12:25Z</cp:lastPrinted>
  <dcterms:created xsi:type="dcterms:W3CDTF">2015-03-09T18:04:06Z</dcterms:created>
  <dcterms:modified xsi:type="dcterms:W3CDTF">2017-06-21T23:49:16Z</dcterms:modified>
</cp:coreProperties>
</file>