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458" r:id="rId2"/>
    <p:sldId id="449" r:id="rId3"/>
    <p:sldId id="456" r:id="rId4"/>
    <p:sldId id="457" r:id="rId5"/>
    <p:sldId id="460" r:id="rId6"/>
    <p:sldId id="455" r:id="rId7"/>
    <p:sldId id="445" r:id="rId8"/>
    <p:sldId id="446" r:id="rId9"/>
    <p:sldId id="461" r:id="rId10"/>
    <p:sldId id="450" r:id="rId11"/>
    <p:sldId id="451" r:id="rId12"/>
    <p:sldId id="459" r:id="rId13"/>
    <p:sldId id="462" r:id="rId14"/>
    <p:sldId id="383" r:id="rId15"/>
    <p:sldId id="44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92F"/>
    <a:srgbClr val="589D3D"/>
    <a:srgbClr val="99CF83"/>
    <a:srgbClr val="A4D591"/>
    <a:srgbClr val="ACBAAF"/>
    <a:srgbClr val="B4C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660"/>
  </p:normalViewPr>
  <p:slideViewPr>
    <p:cSldViewPr snapToGrid="0">
      <p:cViewPr varScale="1">
        <p:scale>
          <a:sx n="107" d="100"/>
          <a:sy n="107" d="100"/>
        </p:scale>
        <p:origin x="26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C3B3C-D57F-4B5D-AFED-7BC6996234B6}" type="datetimeFigureOut">
              <a:rPr lang="en-US" smtClean="0"/>
              <a:t>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12E8E-1086-4BA7-BB65-C79E17D1308D}" type="slidenum">
              <a:rPr lang="en-US" smtClean="0"/>
              <a:t>‹#›</a:t>
            </a:fld>
            <a:endParaRPr lang="en-US"/>
          </a:p>
        </p:txBody>
      </p:sp>
    </p:spTree>
    <p:extLst>
      <p:ext uri="{BB962C8B-B14F-4D97-AF65-F5344CB8AC3E}">
        <p14:creationId xmlns:p14="http://schemas.microsoft.com/office/powerpoint/2010/main" val="103650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log.udemy.com/lateral-thinking-questio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obraithwaite.com/what-are-mission-vision-and-purpose-statemen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https://blog.udemy.com/lateral-thinking-questions/</a:t>
            </a:r>
            <a:endParaRPr lang="en-US" dirty="0"/>
          </a:p>
        </p:txBody>
      </p:sp>
      <p:sp>
        <p:nvSpPr>
          <p:cNvPr id="4" name="Slide Number Placeholder 3"/>
          <p:cNvSpPr>
            <a:spLocks noGrp="1"/>
          </p:cNvSpPr>
          <p:nvPr>
            <p:ph type="sldNum" sz="quarter" idx="5"/>
          </p:nvPr>
        </p:nvSpPr>
        <p:spPr/>
        <p:txBody>
          <a:bodyPr/>
          <a:lstStyle/>
          <a:p>
            <a:fld id="{88212E8E-1086-4BA7-BB65-C79E17D1308D}" type="slidenum">
              <a:rPr lang="en-US" smtClean="0"/>
              <a:t>2</a:t>
            </a:fld>
            <a:endParaRPr lang="en-US"/>
          </a:p>
        </p:txBody>
      </p:sp>
    </p:spTree>
    <p:extLst>
      <p:ext uri="{BB962C8B-B14F-4D97-AF65-F5344CB8AC3E}">
        <p14:creationId xmlns:p14="http://schemas.microsoft.com/office/powerpoint/2010/main" val="45570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12E8E-1086-4BA7-BB65-C79E17D1308D}" type="slidenum">
              <a:rPr lang="en-US" smtClean="0"/>
              <a:t>11</a:t>
            </a:fld>
            <a:endParaRPr lang="en-US"/>
          </a:p>
        </p:txBody>
      </p:sp>
    </p:spTree>
    <p:extLst>
      <p:ext uri="{BB962C8B-B14F-4D97-AF65-F5344CB8AC3E}">
        <p14:creationId xmlns:p14="http://schemas.microsoft.com/office/powerpoint/2010/main" val="4189448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12E8E-1086-4BA7-BB65-C79E17D1308D}" type="slidenum">
              <a:rPr lang="en-US" smtClean="0"/>
              <a:t>14</a:t>
            </a:fld>
            <a:endParaRPr lang="en-US"/>
          </a:p>
        </p:txBody>
      </p:sp>
    </p:spTree>
    <p:extLst>
      <p:ext uri="{BB962C8B-B14F-4D97-AF65-F5344CB8AC3E}">
        <p14:creationId xmlns:p14="http://schemas.microsoft.com/office/powerpoint/2010/main" val="380200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12E8E-1086-4BA7-BB65-C79E17D1308D}" type="slidenum">
              <a:rPr lang="en-US" smtClean="0"/>
              <a:t>15</a:t>
            </a:fld>
            <a:endParaRPr lang="en-US"/>
          </a:p>
        </p:txBody>
      </p:sp>
    </p:spTree>
    <p:extLst>
      <p:ext uri="{BB962C8B-B14F-4D97-AF65-F5344CB8AC3E}">
        <p14:creationId xmlns:p14="http://schemas.microsoft.com/office/powerpoint/2010/main" val="222768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https://gobraithwaite.com/what-are-mission-vision-and-purpose-statements/</a:t>
            </a:r>
            <a:endParaRPr lang="en-US" dirty="0"/>
          </a:p>
        </p:txBody>
      </p:sp>
      <p:sp>
        <p:nvSpPr>
          <p:cNvPr id="4" name="Slide Number Placeholder 3"/>
          <p:cNvSpPr>
            <a:spLocks noGrp="1"/>
          </p:cNvSpPr>
          <p:nvPr>
            <p:ph type="sldNum" sz="quarter" idx="5"/>
          </p:nvPr>
        </p:nvSpPr>
        <p:spPr/>
        <p:txBody>
          <a:bodyPr/>
          <a:lstStyle/>
          <a:p>
            <a:fld id="{88212E8E-1086-4BA7-BB65-C79E17D1308D}" type="slidenum">
              <a:rPr lang="en-US" smtClean="0"/>
              <a:t>3</a:t>
            </a:fld>
            <a:endParaRPr lang="en-US"/>
          </a:p>
        </p:txBody>
      </p:sp>
    </p:spTree>
    <p:extLst>
      <p:ext uri="{BB962C8B-B14F-4D97-AF65-F5344CB8AC3E}">
        <p14:creationId xmlns:p14="http://schemas.microsoft.com/office/powerpoint/2010/main" val="387592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12E8E-1086-4BA7-BB65-C79E17D1308D}" type="slidenum">
              <a:rPr lang="en-US" smtClean="0"/>
              <a:t>4</a:t>
            </a:fld>
            <a:endParaRPr lang="en-US"/>
          </a:p>
        </p:txBody>
      </p:sp>
    </p:spTree>
    <p:extLst>
      <p:ext uri="{BB962C8B-B14F-4D97-AF65-F5344CB8AC3E}">
        <p14:creationId xmlns:p14="http://schemas.microsoft.com/office/powerpoint/2010/main" val="76601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12E8E-1086-4BA7-BB65-C79E17D1308D}" type="slidenum">
              <a:rPr lang="en-US" smtClean="0"/>
              <a:t>5</a:t>
            </a:fld>
            <a:endParaRPr lang="en-US"/>
          </a:p>
        </p:txBody>
      </p:sp>
    </p:spTree>
    <p:extLst>
      <p:ext uri="{BB962C8B-B14F-4D97-AF65-F5344CB8AC3E}">
        <p14:creationId xmlns:p14="http://schemas.microsoft.com/office/powerpoint/2010/main" val="335727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12E8E-1086-4BA7-BB65-C79E17D1308D}" type="slidenum">
              <a:rPr lang="en-US" smtClean="0"/>
              <a:t>6</a:t>
            </a:fld>
            <a:endParaRPr lang="en-US"/>
          </a:p>
        </p:txBody>
      </p:sp>
    </p:spTree>
    <p:extLst>
      <p:ext uri="{BB962C8B-B14F-4D97-AF65-F5344CB8AC3E}">
        <p14:creationId xmlns:p14="http://schemas.microsoft.com/office/powerpoint/2010/main" val="304752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12E8E-1086-4BA7-BB65-C79E17D1308D}" type="slidenum">
              <a:rPr lang="en-US" smtClean="0"/>
              <a:t>7</a:t>
            </a:fld>
            <a:endParaRPr lang="en-US"/>
          </a:p>
        </p:txBody>
      </p:sp>
    </p:spTree>
    <p:extLst>
      <p:ext uri="{BB962C8B-B14F-4D97-AF65-F5344CB8AC3E}">
        <p14:creationId xmlns:p14="http://schemas.microsoft.com/office/powerpoint/2010/main" val="2476997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12E8E-1086-4BA7-BB65-C79E17D1308D}" type="slidenum">
              <a:rPr lang="en-US" smtClean="0"/>
              <a:t>8</a:t>
            </a:fld>
            <a:endParaRPr lang="en-US"/>
          </a:p>
        </p:txBody>
      </p:sp>
    </p:spTree>
    <p:extLst>
      <p:ext uri="{BB962C8B-B14F-4D97-AF65-F5344CB8AC3E}">
        <p14:creationId xmlns:p14="http://schemas.microsoft.com/office/powerpoint/2010/main" val="223441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12E8E-1086-4BA7-BB65-C79E17D1308D}" type="slidenum">
              <a:rPr lang="en-US" smtClean="0"/>
              <a:t>9</a:t>
            </a:fld>
            <a:endParaRPr lang="en-US"/>
          </a:p>
        </p:txBody>
      </p:sp>
    </p:spTree>
    <p:extLst>
      <p:ext uri="{BB962C8B-B14F-4D97-AF65-F5344CB8AC3E}">
        <p14:creationId xmlns:p14="http://schemas.microsoft.com/office/powerpoint/2010/main" val="3239708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12E8E-1086-4BA7-BB65-C79E17D1308D}" type="slidenum">
              <a:rPr lang="en-US" smtClean="0"/>
              <a:t>10</a:t>
            </a:fld>
            <a:endParaRPr lang="en-US"/>
          </a:p>
        </p:txBody>
      </p:sp>
    </p:spTree>
    <p:extLst>
      <p:ext uri="{BB962C8B-B14F-4D97-AF65-F5344CB8AC3E}">
        <p14:creationId xmlns:p14="http://schemas.microsoft.com/office/powerpoint/2010/main" val="146450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3DC55AB-5338-4415-AECE-7A3F9EB0658C}" type="datetimeFigureOut">
              <a:rPr lang="en-US" smtClean="0"/>
              <a:t>2/7/2020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E1FFFBB-BE06-4D38-AA56-09888D6FD46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7731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C55AB-5338-4415-AECE-7A3F9EB0658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FFFBB-BE06-4D38-AA56-09888D6FD464}" type="slidenum">
              <a:rPr lang="en-US" smtClean="0"/>
              <a:t>‹#›</a:t>
            </a:fld>
            <a:endParaRPr lang="en-US"/>
          </a:p>
        </p:txBody>
      </p:sp>
    </p:spTree>
    <p:extLst>
      <p:ext uri="{BB962C8B-B14F-4D97-AF65-F5344CB8AC3E}">
        <p14:creationId xmlns:p14="http://schemas.microsoft.com/office/powerpoint/2010/main" val="385040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C55AB-5338-4415-AECE-7A3F9EB0658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FFFBB-BE06-4D38-AA56-09888D6FD464}" type="slidenum">
              <a:rPr lang="en-US" smtClean="0"/>
              <a:t>‹#›</a:t>
            </a:fld>
            <a:endParaRPr lang="en-US"/>
          </a:p>
        </p:txBody>
      </p:sp>
    </p:spTree>
    <p:extLst>
      <p:ext uri="{BB962C8B-B14F-4D97-AF65-F5344CB8AC3E}">
        <p14:creationId xmlns:p14="http://schemas.microsoft.com/office/powerpoint/2010/main" val="319460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C55AB-5338-4415-AECE-7A3F9EB0658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FFFBB-BE06-4D38-AA56-09888D6FD464}" type="slidenum">
              <a:rPr lang="en-US" smtClean="0"/>
              <a:t>‹#›</a:t>
            </a:fld>
            <a:endParaRPr lang="en-US"/>
          </a:p>
        </p:txBody>
      </p:sp>
    </p:spTree>
    <p:extLst>
      <p:ext uri="{BB962C8B-B14F-4D97-AF65-F5344CB8AC3E}">
        <p14:creationId xmlns:p14="http://schemas.microsoft.com/office/powerpoint/2010/main" val="32018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DC55AB-5338-4415-AECE-7A3F9EB0658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FFFBB-BE06-4D38-AA56-09888D6FD46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893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DC55AB-5338-4415-AECE-7A3F9EB0658C}"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FFFBB-BE06-4D38-AA56-09888D6FD464}" type="slidenum">
              <a:rPr lang="en-US" smtClean="0"/>
              <a:t>‹#›</a:t>
            </a:fld>
            <a:endParaRPr lang="en-US"/>
          </a:p>
        </p:txBody>
      </p:sp>
    </p:spTree>
    <p:extLst>
      <p:ext uri="{BB962C8B-B14F-4D97-AF65-F5344CB8AC3E}">
        <p14:creationId xmlns:p14="http://schemas.microsoft.com/office/powerpoint/2010/main" val="285079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DC55AB-5338-4415-AECE-7A3F9EB0658C}"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1FFFBB-BE06-4D38-AA56-09888D6FD464}" type="slidenum">
              <a:rPr lang="en-US" smtClean="0"/>
              <a:t>‹#›</a:t>
            </a:fld>
            <a:endParaRPr lang="en-US"/>
          </a:p>
        </p:txBody>
      </p:sp>
    </p:spTree>
    <p:extLst>
      <p:ext uri="{BB962C8B-B14F-4D97-AF65-F5344CB8AC3E}">
        <p14:creationId xmlns:p14="http://schemas.microsoft.com/office/powerpoint/2010/main" val="239664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DC55AB-5338-4415-AECE-7A3F9EB0658C}"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1FFFBB-BE06-4D38-AA56-09888D6FD464}" type="slidenum">
              <a:rPr lang="en-US" smtClean="0"/>
              <a:t>‹#›</a:t>
            </a:fld>
            <a:endParaRPr lang="en-US"/>
          </a:p>
        </p:txBody>
      </p:sp>
    </p:spTree>
    <p:extLst>
      <p:ext uri="{BB962C8B-B14F-4D97-AF65-F5344CB8AC3E}">
        <p14:creationId xmlns:p14="http://schemas.microsoft.com/office/powerpoint/2010/main" val="356230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C55AB-5338-4415-AECE-7A3F9EB0658C}"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1FFFBB-BE06-4D38-AA56-09888D6FD464}" type="slidenum">
              <a:rPr lang="en-US" smtClean="0"/>
              <a:t>‹#›</a:t>
            </a:fld>
            <a:endParaRPr lang="en-US"/>
          </a:p>
        </p:txBody>
      </p:sp>
    </p:spTree>
    <p:extLst>
      <p:ext uri="{BB962C8B-B14F-4D97-AF65-F5344CB8AC3E}">
        <p14:creationId xmlns:p14="http://schemas.microsoft.com/office/powerpoint/2010/main" val="91854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DC55AB-5338-4415-AECE-7A3F9EB0658C}"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FFFBB-BE06-4D38-AA56-09888D6FD464}" type="slidenum">
              <a:rPr lang="en-US" smtClean="0"/>
              <a:t>‹#›</a:t>
            </a:fld>
            <a:endParaRPr lang="en-US"/>
          </a:p>
        </p:txBody>
      </p:sp>
    </p:spTree>
    <p:extLst>
      <p:ext uri="{BB962C8B-B14F-4D97-AF65-F5344CB8AC3E}">
        <p14:creationId xmlns:p14="http://schemas.microsoft.com/office/powerpoint/2010/main" val="6622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DC55AB-5338-4415-AECE-7A3F9EB0658C}"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FFFBB-BE06-4D38-AA56-09888D6FD464}" type="slidenum">
              <a:rPr lang="en-US" smtClean="0"/>
              <a:t>‹#›</a:t>
            </a:fld>
            <a:endParaRPr lang="en-US"/>
          </a:p>
        </p:txBody>
      </p:sp>
    </p:spTree>
    <p:extLst>
      <p:ext uri="{BB962C8B-B14F-4D97-AF65-F5344CB8AC3E}">
        <p14:creationId xmlns:p14="http://schemas.microsoft.com/office/powerpoint/2010/main" val="367568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3DC55AB-5338-4415-AECE-7A3F9EB0658C}" type="datetimeFigureOut">
              <a:rPr lang="en-US" smtClean="0"/>
              <a:t>2/7/2020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E1FFFBB-BE06-4D38-AA56-09888D6FD464}" type="slidenum">
              <a:rPr lang="en-US" smtClean="0"/>
              <a:t>‹#›</a:t>
            </a:fld>
            <a:endParaRPr lang="en-US"/>
          </a:p>
        </p:txBody>
      </p:sp>
    </p:spTree>
    <p:extLst>
      <p:ext uri="{BB962C8B-B14F-4D97-AF65-F5344CB8AC3E}">
        <p14:creationId xmlns:p14="http://schemas.microsoft.com/office/powerpoint/2010/main" val="1607059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facultylibrary.dmcodyssey.org/wp-content/uploads/2016/11/Brain-Rules-by-John-Medina.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ed.com/talks/simon_sinek_how_great_leaders_inspire_action?language=en#t-16438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C1CE6B-35A4-4D36-842C-B822E25252B1}"/>
              </a:ext>
            </a:extLst>
          </p:cNvPr>
          <p:cNvSpPr/>
          <p:nvPr/>
        </p:nvSpPr>
        <p:spPr>
          <a:xfrm>
            <a:off x="581744" y="1270535"/>
            <a:ext cx="10478183" cy="4493538"/>
          </a:xfrm>
          <a:prstGeom prst="rect">
            <a:avLst/>
          </a:prstGeom>
        </p:spPr>
        <p:txBody>
          <a:bodyPr wrap="square">
            <a:spAutoFit/>
          </a:bodyPr>
          <a:lstStyle/>
          <a:p>
            <a:r>
              <a:rPr lang="en-US" sz="2800" b="1" dirty="0">
                <a:solidFill>
                  <a:schemeClr val="bg1"/>
                </a:solidFill>
              </a:rPr>
              <a:t>School of Natural Sciences</a:t>
            </a: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a:p>
            <a:r>
              <a:rPr lang="en-US" sz="2000" b="1" dirty="0">
                <a:solidFill>
                  <a:schemeClr val="bg1"/>
                </a:solidFill>
              </a:rPr>
              <a:t>Vision &amp; Mission Sessions</a:t>
            </a:r>
          </a:p>
          <a:p>
            <a:r>
              <a:rPr lang="en-US" sz="2000" b="1" dirty="0">
                <a:solidFill>
                  <a:schemeClr val="bg1"/>
                </a:solidFill>
              </a:rPr>
              <a:t>February 5, 2020</a:t>
            </a:r>
          </a:p>
          <a:p>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a:p>
            <a:r>
              <a:rPr lang="en-US" sz="2000" b="1" dirty="0">
                <a:solidFill>
                  <a:schemeClr val="bg1"/>
                </a:solidFill>
              </a:rPr>
              <a:t>Center of Institutional Effectiveness</a:t>
            </a:r>
            <a:endParaRPr lang="en-US" sz="1400" b="1" dirty="0">
              <a:solidFill>
                <a:schemeClr val="bg1"/>
              </a:solidFill>
            </a:endParaRPr>
          </a:p>
          <a:p>
            <a:endParaRPr lang="en-US" sz="800"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2021889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474-4965-47D0-B034-3F5C3BFBDCDB}"/>
              </a:ext>
            </a:extLst>
          </p:cNvPr>
          <p:cNvSpPr>
            <a:spLocks noGrp="1"/>
          </p:cNvSpPr>
          <p:nvPr>
            <p:ph type="title"/>
          </p:nvPr>
        </p:nvSpPr>
        <p:spPr>
          <a:xfrm>
            <a:off x="536658" y="87499"/>
            <a:ext cx="9692640" cy="914095"/>
          </a:xfrm>
        </p:spPr>
        <p:txBody>
          <a:bodyPr anchor="t">
            <a:normAutofit/>
          </a:bodyPr>
          <a:lstStyle/>
          <a:p>
            <a:r>
              <a:rPr lang="en-US" dirty="0"/>
              <a:t>Loglines</a:t>
            </a:r>
          </a:p>
        </p:txBody>
      </p:sp>
      <p:sp>
        <p:nvSpPr>
          <p:cNvPr id="9" name="Rectangle 8">
            <a:extLst>
              <a:ext uri="{FF2B5EF4-FFF2-40B4-BE49-F238E27FC236}">
                <a16:creationId xmlns:a16="http://schemas.microsoft.com/office/drawing/2014/main" id="{B4DD2834-DB1D-4659-A90B-5D1A90A3D6E8}"/>
              </a:ext>
            </a:extLst>
          </p:cNvPr>
          <p:cNvSpPr/>
          <p:nvPr/>
        </p:nvSpPr>
        <p:spPr>
          <a:xfrm>
            <a:off x="566102" y="1038792"/>
            <a:ext cx="8885853" cy="1477328"/>
          </a:xfrm>
          <a:prstGeom prst="rect">
            <a:avLst/>
          </a:prstGeom>
        </p:spPr>
        <p:txBody>
          <a:bodyPr wrap="square">
            <a:spAutoFit/>
          </a:bodyPr>
          <a:lstStyle/>
          <a:p>
            <a:r>
              <a:rPr lang="en-US" dirty="0"/>
              <a:t>According to molecular biologist </a:t>
            </a:r>
            <a:r>
              <a:rPr lang="en-US" dirty="0">
                <a:hlinkClick r:id="rId3">
                  <a:extLst>
                    <a:ext uri="{A12FA001-AC4F-418D-AE19-62706E023703}">
                      <ahyp:hlinkClr xmlns:ahyp="http://schemas.microsoft.com/office/drawing/2018/hyperlinkcolor" val="tx"/>
                    </a:ext>
                  </a:extLst>
                </a:hlinkClick>
              </a:rPr>
              <a:t>John Medina</a:t>
            </a:r>
            <a:r>
              <a:rPr lang="en-US" dirty="0"/>
              <a:t> of the University of Washington School of Medicine, the human brain craves meaning before details. When a listener doesn’t understand the overarching idea being presented in a pitch, they have a hard time digesting the information. A logline will help you paint the big picture for your audience.</a:t>
            </a:r>
          </a:p>
        </p:txBody>
      </p:sp>
      <p:sp>
        <p:nvSpPr>
          <p:cNvPr id="3" name="Rectangle 2">
            <a:extLst>
              <a:ext uri="{FF2B5EF4-FFF2-40B4-BE49-F238E27FC236}">
                <a16:creationId xmlns:a16="http://schemas.microsoft.com/office/drawing/2014/main" id="{71AD36C8-C0D7-4A5D-B9CB-E5DAF447DE6C}"/>
              </a:ext>
            </a:extLst>
          </p:cNvPr>
          <p:cNvSpPr/>
          <p:nvPr/>
        </p:nvSpPr>
        <p:spPr>
          <a:xfrm>
            <a:off x="2896343" y="3105386"/>
            <a:ext cx="6403774" cy="2246769"/>
          </a:xfrm>
          <a:prstGeom prst="rect">
            <a:avLst/>
          </a:prstGeom>
        </p:spPr>
        <p:txBody>
          <a:bodyPr wrap="square">
            <a:spAutoFit/>
          </a:bodyPr>
          <a:lstStyle/>
          <a:p>
            <a:r>
              <a:rPr lang="en-US" sz="2800" i="1" dirty="0">
                <a:solidFill>
                  <a:srgbClr val="282828"/>
                </a:solidFill>
                <a:latin typeface="Lava Std"/>
              </a:rPr>
              <a:t>A police chief, with a phobia for open water, battles a gigantic shark with an appetite for swimmers and boat captains, in spite of a greedy town council who demands that the beach stay open.</a:t>
            </a:r>
            <a:endParaRPr lang="en-US" sz="2800" dirty="0"/>
          </a:p>
        </p:txBody>
      </p:sp>
    </p:spTree>
    <p:extLst>
      <p:ext uri="{BB962C8B-B14F-4D97-AF65-F5344CB8AC3E}">
        <p14:creationId xmlns:p14="http://schemas.microsoft.com/office/powerpoint/2010/main" val="181658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474-4965-47D0-B034-3F5C3BFBDCDB}"/>
              </a:ext>
            </a:extLst>
          </p:cNvPr>
          <p:cNvSpPr>
            <a:spLocks noGrp="1"/>
          </p:cNvSpPr>
          <p:nvPr>
            <p:ph type="title"/>
          </p:nvPr>
        </p:nvSpPr>
        <p:spPr>
          <a:xfrm>
            <a:off x="536658" y="87499"/>
            <a:ext cx="9692640" cy="914095"/>
          </a:xfrm>
        </p:spPr>
        <p:txBody>
          <a:bodyPr anchor="t">
            <a:normAutofit/>
          </a:bodyPr>
          <a:lstStyle/>
          <a:p>
            <a:r>
              <a:rPr lang="en-US" dirty="0"/>
              <a:t>Loglines</a:t>
            </a:r>
          </a:p>
        </p:txBody>
      </p:sp>
      <p:sp>
        <p:nvSpPr>
          <p:cNvPr id="5" name="Rectangle 4">
            <a:extLst>
              <a:ext uri="{FF2B5EF4-FFF2-40B4-BE49-F238E27FC236}">
                <a16:creationId xmlns:a16="http://schemas.microsoft.com/office/drawing/2014/main" id="{2EABBF81-47C6-4F1F-8D4D-3327E09383FD}"/>
              </a:ext>
            </a:extLst>
          </p:cNvPr>
          <p:cNvSpPr/>
          <p:nvPr/>
        </p:nvSpPr>
        <p:spPr>
          <a:xfrm>
            <a:off x="581349" y="1146559"/>
            <a:ext cx="10056914" cy="5262979"/>
          </a:xfrm>
          <a:prstGeom prst="rect">
            <a:avLst/>
          </a:prstGeom>
        </p:spPr>
        <p:txBody>
          <a:bodyPr wrap="square">
            <a:spAutoFit/>
          </a:bodyPr>
          <a:lstStyle/>
          <a:p>
            <a:pPr fontAlgn="base"/>
            <a:r>
              <a:rPr lang="en-US" sz="2800" b="1" dirty="0">
                <a:latin typeface="Merriweather"/>
              </a:rPr>
              <a:t>Writing a logline forces you to answer questions like:</a:t>
            </a:r>
          </a:p>
          <a:p>
            <a:pPr fontAlgn="base"/>
            <a:endParaRPr lang="en-US" sz="2800" b="1" dirty="0">
              <a:latin typeface="Merriweather"/>
            </a:endParaRPr>
          </a:p>
          <a:p>
            <a:pPr lvl="1" fontAlgn="base"/>
            <a:r>
              <a:rPr lang="en-US" sz="2800" b="1" dirty="0">
                <a:latin typeface="Merriweather"/>
              </a:rPr>
              <a:t>Who is my protagonist?</a:t>
            </a:r>
          </a:p>
          <a:p>
            <a:pPr fontAlgn="base"/>
            <a:endParaRPr lang="en-US" sz="2800" b="1" dirty="0">
              <a:latin typeface="Merriweather"/>
            </a:endParaRPr>
          </a:p>
          <a:p>
            <a:pPr lvl="1" fontAlgn="base"/>
            <a:r>
              <a:rPr lang="en-US" sz="2800" b="1" dirty="0">
                <a:latin typeface="Merriweather"/>
              </a:rPr>
              <a:t>What do he/she/it/they want?</a:t>
            </a:r>
          </a:p>
          <a:p>
            <a:pPr fontAlgn="base"/>
            <a:endParaRPr lang="en-US" sz="2800" b="1" dirty="0">
              <a:latin typeface="Merriweather"/>
            </a:endParaRPr>
          </a:p>
          <a:p>
            <a:pPr lvl="1" fontAlgn="base"/>
            <a:r>
              <a:rPr lang="en-US" sz="2800" b="1" dirty="0">
                <a:latin typeface="Merriweather"/>
              </a:rPr>
              <a:t>Who/What is against my protagonist?</a:t>
            </a:r>
          </a:p>
          <a:p>
            <a:pPr fontAlgn="base"/>
            <a:endParaRPr lang="en-US" sz="2800" b="1" dirty="0">
              <a:latin typeface="Merriweather"/>
            </a:endParaRPr>
          </a:p>
          <a:p>
            <a:pPr lvl="1" fontAlgn="base"/>
            <a:r>
              <a:rPr lang="en-US" sz="2800" b="1" dirty="0">
                <a:latin typeface="Merriweather"/>
              </a:rPr>
              <a:t>Why is vital for my protagonist to achieve his/her/their goal?</a:t>
            </a:r>
          </a:p>
          <a:p>
            <a:pPr fontAlgn="base"/>
            <a:endParaRPr lang="en-US" sz="2800" b="1" dirty="0">
              <a:latin typeface="Merriweather"/>
            </a:endParaRPr>
          </a:p>
          <a:p>
            <a:pPr fontAlgn="base"/>
            <a:r>
              <a:rPr lang="en-US" sz="2800" b="1" dirty="0">
                <a:latin typeface="Merriweather"/>
              </a:rPr>
              <a:t>And if you cannot answer those questions, you may have to rethink some things…</a:t>
            </a:r>
            <a:endParaRPr lang="en-US" sz="2800" b="1" dirty="0">
              <a:effectLst/>
              <a:latin typeface="Merriweather"/>
            </a:endParaRPr>
          </a:p>
        </p:txBody>
      </p:sp>
    </p:spTree>
    <p:extLst>
      <p:ext uri="{BB962C8B-B14F-4D97-AF65-F5344CB8AC3E}">
        <p14:creationId xmlns:p14="http://schemas.microsoft.com/office/powerpoint/2010/main" val="169762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DB30E5-4BC8-471A-8127-66A9571C05AF}"/>
              </a:ext>
            </a:extLst>
          </p:cNvPr>
          <p:cNvSpPr txBox="1">
            <a:spLocks/>
          </p:cNvSpPr>
          <p:nvPr/>
        </p:nvSpPr>
        <p:spPr>
          <a:xfrm>
            <a:off x="230053" y="186431"/>
            <a:ext cx="9692640" cy="5592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200" dirty="0">
                <a:solidFill>
                  <a:schemeClr val="bg1"/>
                </a:solidFill>
                <a:latin typeface="+mn-lt"/>
              </a:rPr>
              <a:t>Dialogue</a:t>
            </a:r>
          </a:p>
        </p:txBody>
      </p:sp>
      <p:pic>
        <p:nvPicPr>
          <p:cNvPr id="3" name="Picture 2">
            <a:extLst>
              <a:ext uri="{FF2B5EF4-FFF2-40B4-BE49-F238E27FC236}">
                <a16:creationId xmlns:a16="http://schemas.microsoft.com/office/drawing/2014/main" id="{AFBEF547-2CE3-43E9-BA78-4EFB9C67AADF}"/>
              </a:ext>
            </a:extLst>
          </p:cNvPr>
          <p:cNvPicPr>
            <a:picLocks noChangeAspect="1"/>
          </p:cNvPicPr>
          <p:nvPr/>
        </p:nvPicPr>
        <p:blipFill>
          <a:blip r:embed="rId2"/>
          <a:stretch>
            <a:fillRect/>
          </a:stretch>
        </p:blipFill>
        <p:spPr>
          <a:xfrm>
            <a:off x="2395282" y="240646"/>
            <a:ext cx="7343994" cy="6505841"/>
          </a:xfrm>
          <a:prstGeom prst="rect">
            <a:avLst/>
          </a:prstGeom>
        </p:spPr>
      </p:pic>
    </p:spTree>
    <p:extLst>
      <p:ext uri="{BB962C8B-B14F-4D97-AF65-F5344CB8AC3E}">
        <p14:creationId xmlns:p14="http://schemas.microsoft.com/office/powerpoint/2010/main" val="222000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DB30E5-4BC8-471A-8127-66A9571C05AF}"/>
              </a:ext>
            </a:extLst>
          </p:cNvPr>
          <p:cNvSpPr txBox="1">
            <a:spLocks/>
          </p:cNvSpPr>
          <p:nvPr/>
        </p:nvSpPr>
        <p:spPr>
          <a:xfrm>
            <a:off x="230053" y="186431"/>
            <a:ext cx="9692640" cy="5592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200" dirty="0">
                <a:solidFill>
                  <a:schemeClr val="bg1"/>
                </a:solidFill>
                <a:latin typeface="+mn-lt"/>
              </a:rPr>
              <a:t>Dialogue</a:t>
            </a:r>
          </a:p>
        </p:txBody>
      </p:sp>
      <p:pic>
        <p:nvPicPr>
          <p:cNvPr id="2" name="Picture 1">
            <a:extLst>
              <a:ext uri="{FF2B5EF4-FFF2-40B4-BE49-F238E27FC236}">
                <a16:creationId xmlns:a16="http://schemas.microsoft.com/office/drawing/2014/main" id="{3187AAF9-CB1C-4B9A-A36C-388AA3DBA2A6}"/>
              </a:ext>
            </a:extLst>
          </p:cNvPr>
          <p:cNvPicPr>
            <a:picLocks noChangeAspect="1"/>
          </p:cNvPicPr>
          <p:nvPr/>
        </p:nvPicPr>
        <p:blipFill>
          <a:blip r:embed="rId2"/>
          <a:stretch>
            <a:fillRect/>
          </a:stretch>
        </p:blipFill>
        <p:spPr>
          <a:xfrm>
            <a:off x="771286" y="909940"/>
            <a:ext cx="10771398" cy="4985618"/>
          </a:xfrm>
          <a:prstGeom prst="rect">
            <a:avLst/>
          </a:prstGeom>
        </p:spPr>
      </p:pic>
    </p:spTree>
    <p:extLst>
      <p:ext uri="{BB962C8B-B14F-4D97-AF65-F5344CB8AC3E}">
        <p14:creationId xmlns:p14="http://schemas.microsoft.com/office/powerpoint/2010/main" val="303701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474-4965-47D0-B034-3F5C3BFBDCDB}"/>
              </a:ext>
            </a:extLst>
          </p:cNvPr>
          <p:cNvSpPr>
            <a:spLocks noGrp="1"/>
          </p:cNvSpPr>
          <p:nvPr>
            <p:ph type="title"/>
          </p:nvPr>
        </p:nvSpPr>
        <p:spPr>
          <a:xfrm>
            <a:off x="536658" y="87499"/>
            <a:ext cx="9692640" cy="914095"/>
          </a:xfrm>
        </p:spPr>
        <p:txBody>
          <a:bodyPr anchor="t">
            <a:normAutofit/>
          </a:bodyPr>
          <a:lstStyle/>
          <a:p>
            <a:r>
              <a:rPr lang="en-US" dirty="0"/>
              <a:t>Vision – </a:t>
            </a:r>
            <a:r>
              <a:rPr lang="en-US" sz="2800" i="1" dirty="0"/>
              <a:t>Why you do what you do?</a:t>
            </a:r>
            <a:endParaRPr lang="en-US" i="1" dirty="0"/>
          </a:p>
        </p:txBody>
      </p:sp>
      <p:sp>
        <p:nvSpPr>
          <p:cNvPr id="4" name="Rectangle 3">
            <a:extLst>
              <a:ext uri="{FF2B5EF4-FFF2-40B4-BE49-F238E27FC236}">
                <a16:creationId xmlns:a16="http://schemas.microsoft.com/office/drawing/2014/main" id="{AE94A3ED-E99E-4638-830B-C7491BD6C0BE}"/>
              </a:ext>
            </a:extLst>
          </p:cNvPr>
          <p:cNvSpPr/>
          <p:nvPr/>
        </p:nvSpPr>
        <p:spPr>
          <a:xfrm>
            <a:off x="2043951" y="2641172"/>
            <a:ext cx="8647953" cy="1446550"/>
          </a:xfrm>
          <a:prstGeom prst="rect">
            <a:avLst/>
          </a:prstGeom>
        </p:spPr>
        <p:txBody>
          <a:bodyPr wrap="square">
            <a:spAutoFit/>
          </a:bodyPr>
          <a:lstStyle/>
          <a:p>
            <a:r>
              <a:rPr lang="en-US" sz="3200" b="1" dirty="0">
                <a:solidFill>
                  <a:srgbClr val="212121"/>
                </a:solidFill>
                <a:latin typeface="Lato"/>
              </a:rPr>
              <a:t>Smithsonian</a:t>
            </a:r>
            <a:r>
              <a:rPr lang="en-US" sz="2800" dirty="0">
                <a:latin typeface="Calibri" panose="020F0502020204030204" pitchFamily="34" charset="0"/>
              </a:rPr>
              <a:t>: Shaping the future by preserving our heritage, discovering new knowledge, and sharing our resources with the world</a:t>
            </a:r>
            <a:endParaRPr lang="en-US" sz="2800" dirty="0"/>
          </a:p>
        </p:txBody>
      </p:sp>
    </p:spTree>
    <p:extLst>
      <p:ext uri="{BB962C8B-B14F-4D97-AF65-F5344CB8AC3E}">
        <p14:creationId xmlns:p14="http://schemas.microsoft.com/office/powerpoint/2010/main" val="78185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474-4965-47D0-B034-3F5C3BFBDCDB}"/>
              </a:ext>
            </a:extLst>
          </p:cNvPr>
          <p:cNvSpPr>
            <a:spLocks noGrp="1"/>
          </p:cNvSpPr>
          <p:nvPr>
            <p:ph type="title"/>
          </p:nvPr>
        </p:nvSpPr>
        <p:spPr>
          <a:xfrm>
            <a:off x="536658" y="87499"/>
            <a:ext cx="9692640" cy="914095"/>
          </a:xfrm>
        </p:spPr>
        <p:txBody>
          <a:bodyPr anchor="t">
            <a:normAutofit/>
          </a:bodyPr>
          <a:lstStyle/>
          <a:p>
            <a:r>
              <a:rPr lang="en-US" sz="3000" dirty="0"/>
              <a:t>Example – Oregon State University</a:t>
            </a:r>
            <a:endParaRPr lang="en-US" sz="3000" i="1" dirty="0"/>
          </a:p>
        </p:txBody>
      </p:sp>
      <p:sp>
        <p:nvSpPr>
          <p:cNvPr id="3" name="Rectangle 2">
            <a:extLst>
              <a:ext uri="{FF2B5EF4-FFF2-40B4-BE49-F238E27FC236}">
                <a16:creationId xmlns:a16="http://schemas.microsoft.com/office/drawing/2014/main" id="{C1630AEE-3C58-4675-B2E4-B77206DD5DE4}"/>
              </a:ext>
            </a:extLst>
          </p:cNvPr>
          <p:cNvSpPr/>
          <p:nvPr/>
        </p:nvSpPr>
        <p:spPr>
          <a:xfrm>
            <a:off x="622042" y="872327"/>
            <a:ext cx="6096000" cy="2031325"/>
          </a:xfrm>
          <a:prstGeom prst="rect">
            <a:avLst/>
          </a:prstGeom>
        </p:spPr>
        <p:txBody>
          <a:bodyPr>
            <a:spAutoFit/>
          </a:bodyPr>
          <a:lstStyle/>
          <a:p>
            <a:r>
              <a:rPr lang="en-US" b="1" dirty="0"/>
              <a:t>Tagline</a:t>
            </a:r>
          </a:p>
          <a:p>
            <a:r>
              <a:rPr lang="en-US" dirty="0">
                <a:latin typeface="stratum-2-web"/>
              </a:rPr>
              <a:t>One degree in science.</a:t>
            </a:r>
            <a:br>
              <a:rPr lang="en-US" dirty="0">
                <a:latin typeface="stratum-2-web"/>
              </a:rPr>
            </a:br>
            <a:r>
              <a:rPr lang="en-US" dirty="0">
                <a:latin typeface="stratum-2-web"/>
              </a:rPr>
              <a:t>Endless possibilities.</a:t>
            </a:r>
          </a:p>
          <a:p>
            <a:r>
              <a:rPr lang="en-US" dirty="0">
                <a:latin typeface="Open Sans"/>
              </a:rPr>
              <a:t>For those driven by a deep curiosity to understand how life and the universe work. For those who want to tackle the world's great challenges. For innovative thinkers and creative problem solvers. </a:t>
            </a:r>
            <a:r>
              <a:rPr lang="en-US" b="1" dirty="0">
                <a:latin typeface="Open Sans"/>
              </a:rPr>
              <a:t>Start here. Go anywhere.</a:t>
            </a:r>
            <a:endParaRPr lang="en-US" b="0" i="0" dirty="0">
              <a:effectLst/>
              <a:latin typeface="Open Sans"/>
            </a:endParaRPr>
          </a:p>
        </p:txBody>
      </p:sp>
      <p:sp>
        <p:nvSpPr>
          <p:cNvPr id="5" name="Rectangle 4">
            <a:extLst>
              <a:ext uri="{FF2B5EF4-FFF2-40B4-BE49-F238E27FC236}">
                <a16:creationId xmlns:a16="http://schemas.microsoft.com/office/drawing/2014/main" id="{43CA1D61-5022-41E4-AE92-781ADADF758C}"/>
              </a:ext>
            </a:extLst>
          </p:cNvPr>
          <p:cNvSpPr/>
          <p:nvPr/>
        </p:nvSpPr>
        <p:spPr>
          <a:xfrm>
            <a:off x="6677609" y="2118249"/>
            <a:ext cx="5377543" cy="1200329"/>
          </a:xfrm>
          <a:prstGeom prst="rect">
            <a:avLst/>
          </a:prstGeom>
        </p:spPr>
        <p:txBody>
          <a:bodyPr wrap="square">
            <a:spAutoFit/>
          </a:bodyPr>
          <a:lstStyle/>
          <a:p>
            <a:r>
              <a:rPr lang="en-US" b="1" dirty="0"/>
              <a:t>Mission</a:t>
            </a:r>
          </a:p>
          <a:p>
            <a:r>
              <a:rPr lang="en-US" dirty="0"/>
              <a:t>To advance science and build global leaders for a healthy people, living on a healthy planet, in a healthy economy.</a:t>
            </a:r>
          </a:p>
        </p:txBody>
      </p:sp>
      <p:sp>
        <p:nvSpPr>
          <p:cNvPr id="6" name="Rectangle 5">
            <a:extLst>
              <a:ext uri="{FF2B5EF4-FFF2-40B4-BE49-F238E27FC236}">
                <a16:creationId xmlns:a16="http://schemas.microsoft.com/office/drawing/2014/main" id="{3B23AEAF-5ECE-4BC4-AFEF-18E03BCC3E3F}"/>
              </a:ext>
            </a:extLst>
          </p:cNvPr>
          <p:cNvSpPr/>
          <p:nvPr/>
        </p:nvSpPr>
        <p:spPr>
          <a:xfrm>
            <a:off x="650033" y="3330658"/>
            <a:ext cx="5554824" cy="2954655"/>
          </a:xfrm>
          <a:prstGeom prst="rect">
            <a:avLst/>
          </a:prstGeom>
        </p:spPr>
        <p:txBody>
          <a:bodyPr wrap="square">
            <a:spAutoFit/>
          </a:bodyPr>
          <a:lstStyle/>
          <a:p>
            <a:r>
              <a:rPr lang="en-US" sz="2400" b="1" dirty="0"/>
              <a:t>Vision</a:t>
            </a:r>
          </a:p>
          <a:p>
            <a:r>
              <a:rPr lang="en-US" b="1" dirty="0"/>
              <a:t>Driven by unbridled curiosity, our students and scientists unlock how Life and the Universe work.</a:t>
            </a:r>
          </a:p>
          <a:p>
            <a:r>
              <a:rPr lang="en-US" b="1" dirty="0"/>
              <a:t>Together we will</a:t>
            </a:r>
          </a:p>
          <a:p>
            <a:r>
              <a:rPr lang="en-US" b="1" dirty="0"/>
              <a:t>ignite a passion for science in all learners,</a:t>
            </a:r>
          </a:p>
          <a:p>
            <a:r>
              <a:rPr lang="en-US" b="1" dirty="0"/>
              <a:t>thrive in a data rich world,</a:t>
            </a:r>
          </a:p>
          <a:p>
            <a:r>
              <a:rPr lang="en-US" b="1" dirty="0"/>
              <a:t>Improve human and ocean health,</a:t>
            </a:r>
          </a:p>
          <a:p>
            <a:r>
              <a:rPr lang="en-US" b="1" dirty="0"/>
              <a:t>develop sustainable materials to power our planet, and move discoveries from the lab to people's lives.</a:t>
            </a:r>
          </a:p>
        </p:txBody>
      </p:sp>
      <p:sp>
        <p:nvSpPr>
          <p:cNvPr id="7" name="Rectangle 6">
            <a:extLst>
              <a:ext uri="{FF2B5EF4-FFF2-40B4-BE49-F238E27FC236}">
                <a16:creationId xmlns:a16="http://schemas.microsoft.com/office/drawing/2014/main" id="{42013B62-956B-4017-ACE4-121DB414C1BF}"/>
              </a:ext>
            </a:extLst>
          </p:cNvPr>
          <p:cNvSpPr/>
          <p:nvPr/>
        </p:nvSpPr>
        <p:spPr>
          <a:xfrm>
            <a:off x="6668278" y="3441680"/>
            <a:ext cx="5340220" cy="3416320"/>
          </a:xfrm>
          <a:prstGeom prst="rect">
            <a:avLst/>
          </a:prstGeom>
        </p:spPr>
        <p:txBody>
          <a:bodyPr wrap="square">
            <a:spAutoFit/>
          </a:bodyPr>
          <a:lstStyle/>
          <a:p>
            <a:r>
              <a:rPr lang="en-US" b="1" dirty="0"/>
              <a:t>Values</a:t>
            </a:r>
          </a:p>
          <a:p>
            <a:r>
              <a:rPr lang="en-US" dirty="0"/>
              <a:t>Our people—our students, faculty, staff, alumni—and their successes.</a:t>
            </a:r>
          </a:p>
          <a:p>
            <a:r>
              <a:rPr lang="en-US" dirty="0"/>
              <a:t>Fundamental research for a better future.</a:t>
            </a:r>
          </a:p>
          <a:p>
            <a:r>
              <a:rPr lang="en-US" dirty="0"/>
              <a:t>Collaboration to solve the world’s problems and create opportunities.</a:t>
            </a:r>
          </a:p>
          <a:p>
            <a:r>
              <a:rPr lang="en-US" dirty="0"/>
              <a:t>Meaningful experiences that transform lives.</a:t>
            </a:r>
          </a:p>
          <a:p>
            <a:r>
              <a:rPr lang="en-US" dirty="0"/>
              <a:t>Outstanding teaching for engaging learners.</a:t>
            </a:r>
          </a:p>
          <a:p>
            <a:r>
              <a:rPr lang="en-US" dirty="0"/>
              <a:t>Diversity to build the best teams to do the best science.</a:t>
            </a:r>
          </a:p>
          <a:p>
            <a:r>
              <a:rPr lang="en-US" dirty="0"/>
              <a:t>An inclusive community.</a:t>
            </a:r>
          </a:p>
          <a:p>
            <a:r>
              <a:rPr lang="en-US" dirty="0"/>
              <a:t>Scientific literacy for all.</a:t>
            </a:r>
          </a:p>
        </p:txBody>
      </p:sp>
      <p:sp>
        <p:nvSpPr>
          <p:cNvPr id="8" name="Rectangle 7">
            <a:extLst>
              <a:ext uri="{FF2B5EF4-FFF2-40B4-BE49-F238E27FC236}">
                <a16:creationId xmlns:a16="http://schemas.microsoft.com/office/drawing/2014/main" id="{946F2E44-DCD8-461E-ACB8-D43AFCC792AD}"/>
              </a:ext>
            </a:extLst>
          </p:cNvPr>
          <p:cNvSpPr/>
          <p:nvPr/>
        </p:nvSpPr>
        <p:spPr>
          <a:xfrm>
            <a:off x="6696270" y="1026568"/>
            <a:ext cx="6096000" cy="923330"/>
          </a:xfrm>
          <a:prstGeom prst="rect">
            <a:avLst/>
          </a:prstGeom>
        </p:spPr>
        <p:txBody>
          <a:bodyPr>
            <a:spAutoFit/>
          </a:bodyPr>
          <a:lstStyle/>
          <a:p>
            <a:r>
              <a:rPr lang="en-US" b="1" dirty="0"/>
              <a:t>Mission, vision and values</a:t>
            </a:r>
          </a:p>
          <a:p>
            <a:r>
              <a:rPr lang="en-US" dirty="0"/>
              <a:t>Pursuing fundamental research and transformative education for a better future</a:t>
            </a:r>
          </a:p>
        </p:txBody>
      </p:sp>
    </p:spTree>
    <p:extLst>
      <p:ext uri="{BB962C8B-B14F-4D97-AF65-F5344CB8AC3E}">
        <p14:creationId xmlns:p14="http://schemas.microsoft.com/office/powerpoint/2010/main" val="170805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474-4965-47D0-B034-3F5C3BFBDCDB}"/>
              </a:ext>
            </a:extLst>
          </p:cNvPr>
          <p:cNvSpPr>
            <a:spLocks noGrp="1"/>
          </p:cNvSpPr>
          <p:nvPr>
            <p:ph type="title"/>
          </p:nvPr>
        </p:nvSpPr>
        <p:spPr>
          <a:xfrm>
            <a:off x="536658" y="87499"/>
            <a:ext cx="9692640" cy="914095"/>
          </a:xfrm>
        </p:spPr>
        <p:txBody>
          <a:bodyPr anchor="t">
            <a:normAutofit/>
          </a:bodyPr>
          <a:lstStyle/>
          <a:p>
            <a:r>
              <a:rPr lang="en-US" dirty="0"/>
              <a:t>Lateral Thinking</a:t>
            </a:r>
            <a:endParaRPr lang="en-US" i="1" dirty="0"/>
          </a:p>
        </p:txBody>
      </p:sp>
      <p:sp>
        <p:nvSpPr>
          <p:cNvPr id="3" name="Rectangle 2">
            <a:extLst>
              <a:ext uri="{FF2B5EF4-FFF2-40B4-BE49-F238E27FC236}">
                <a16:creationId xmlns:a16="http://schemas.microsoft.com/office/drawing/2014/main" id="{D82E3E71-E86D-49E6-8AFD-DBF6CA2B4A0C}"/>
              </a:ext>
            </a:extLst>
          </p:cNvPr>
          <p:cNvSpPr/>
          <p:nvPr/>
        </p:nvSpPr>
        <p:spPr>
          <a:xfrm>
            <a:off x="469838" y="1062707"/>
            <a:ext cx="5480453" cy="1569660"/>
          </a:xfrm>
          <a:prstGeom prst="rect">
            <a:avLst/>
          </a:prstGeom>
        </p:spPr>
        <p:txBody>
          <a:bodyPr wrap="square">
            <a:spAutoFit/>
          </a:bodyPr>
          <a:lstStyle/>
          <a:p>
            <a:r>
              <a:rPr lang="en-US" sz="2400" i="1" dirty="0">
                <a:solidFill>
                  <a:schemeClr val="accent1"/>
                </a:solidFill>
                <a:latin typeface="Lora"/>
              </a:rPr>
              <a:t>Someone falls out of a thirty story building, but lives. With luck and their landing pad not being factors, how could they have survived the fall?</a:t>
            </a:r>
            <a:endParaRPr lang="en-US" sz="2400" i="1" dirty="0">
              <a:solidFill>
                <a:schemeClr val="accent1"/>
              </a:solidFill>
            </a:endParaRPr>
          </a:p>
        </p:txBody>
      </p:sp>
      <p:sp>
        <p:nvSpPr>
          <p:cNvPr id="4" name="Rectangle 3">
            <a:extLst>
              <a:ext uri="{FF2B5EF4-FFF2-40B4-BE49-F238E27FC236}">
                <a16:creationId xmlns:a16="http://schemas.microsoft.com/office/drawing/2014/main" id="{2D74518D-EE3F-4CC6-8BD5-997C28D62CBA}"/>
              </a:ext>
            </a:extLst>
          </p:cNvPr>
          <p:cNvSpPr/>
          <p:nvPr/>
        </p:nvSpPr>
        <p:spPr>
          <a:xfrm>
            <a:off x="6598549" y="1018328"/>
            <a:ext cx="5183707" cy="1569660"/>
          </a:xfrm>
          <a:prstGeom prst="rect">
            <a:avLst/>
          </a:prstGeom>
        </p:spPr>
        <p:txBody>
          <a:bodyPr wrap="square">
            <a:spAutoFit/>
          </a:bodyPr>
          <a:lstStyle/>
          <a:p>
            <a:r>
              <a:rPr lang="en-US" sz="2400" i="1" dirty="0">
                <a:solidFill>
                  <a:schemeClr val="accent4"/>
                </a:solidFill>
                <a:latin typeface="Lora"/>
              </a:rPr>
              <a:t>There are a dozen eggs in a carton. Twelve people each take a single egg, but there is one egg left in the carton. How?</a:t>
            </a:r>
            <a:endParaRPr lang="en-US" sz="2400" i="1" dirty="0">
              <a:solidFill>
                <a:schemeClr val="accent4"/>
              </a:solidFill>
            </a:endParaRPr>
          </a:p>
        </p:txBody>
      </p:sp>
      <p:sp>
        <p:nvSpPr>
          <p:cNvPr id="5" name="Rectangle 4">
            <a:extLst>
              <a:ext uri="{FF2B5EF4-FFF2-40B4-BE49-F238E27FC236}">
                <a16:creationId xmlns:a16="http://schemas.microsoft.com/office/drawing/2014/main" id="{42DC7D61-A39F-4B43-8E8B-0CC091DCCEF6}"/>
              </a:ext>
            </a:extLst>
          </p:cNvPr>
          <p:cNvSpPr/>
          <p:nvPr/>
        </p:nvSpPr>
        <p:spPr>
          <a:xfrm>
            <a:off x="6620851" y="4456915"/>
            <a:ext cx="5480453" cy="1938992"/>
          </a:xfrm>
          <a:prstGeom prst="rect">
            <a:avLst/>
          </a:prstGeom>
        </p:spPr>
        <p:txBody>
          <a:bodyPr wrap="square">
            <a:spAutoFit/>
          </a:bodyPr>
          <a:lstStyle/>
          <a:p>
            <a:pPr algn="r"/>
            <a:r>
              <a:rPr lang="en-US" sz="2400" i="1" dirty="0">
                <a:solidFill>
                  <a:schemeClr val="accent3">
                    <a:lumMod val="75000"/>
                  </a:schemeClr>
                </a:solidFill>
                <a:latin typeface="Lora"/>
              </a:rPr>
              <a:t>A boat has a ladder that’s ten feet long, and hangs off the side of the boat, with its last two feet submerged in water. If the ocean tide rises five feet, how much of the ladder will be underwater?</a:t>
            </a:r>
            <a:endParaRPr lang="en-US" sz="2400" i="1" dirty="0">
              <a:solidFill>
                <a:schemeClr val="accent3">
                  <a:lumMod val="75000"/>
                </a:schemeClr>
              </a:solidFill>
            </a:endParaRPr>
          </a:p>
        </p:txBody>
      </p:sp>
      <p:sp>
        <p:nvSpPr>
          <p:cNvPr id="6" name="Rectangle 5">
            <a:extLst>
              <a:ext uri="{FF2B5EF4-FFF2-40B4-BE49-F238E27FC236}">
                <a16:creationId xmlns:a16="http://schemas.microsoft.com/office/drawing/2014/main" id="{BEEBF4AC-F190-48AE-881C-673A6D907B63}"/>
              </a:ext>
            </a:extLst>
          </p:cNvPr>
          <p:cNvSpPr/>
          <p:nvPr/>
        </p:nvSpPr>
        <p:spPr>
          <a:xfrm>
            <a:off x="420773" y="2972019"/>
            <a:ext cx="4722547" cy="1569660"/>
          </a:xfrm>
          <a:prstGeom prst="rect">
            <a:avLst/>
          </a:prstGeom>
        </p:spPr>
        <p:txBody>
          <a:bodyPr wrap="square">
            <a:spAutoFit/>
          </a:bodyPr>
          <a:lstStyle/>
          <a:p>
            <a:pPr algn="ctr"/>
            <a:r>
              <a:rPr lang="en-US" sz="2400" i="1" dirty="0">
                <a:solidFill>
                  <a:schemeClr val="accent6"/>
                </a:solidFill>
                <a:latin typeface="Lora"/>
              </a:rPr>
              <a:t>There are ten birds perched on a fence. A farmer aims his rifle and shoots one. How many birds are left?</a:t>
            </a:r>
            <a:endParaRPr lang="en-US" sz="2400" i="1" dirty="0">
              <a:solidFill>
                <a:schemeClr val="accent6"/>
              </a:solidFill>
            </a:endParaRPr>
          </a:p>
        </p:txBody>
      </p:sp>
      <p:sp>
        <p:nvSpPr>
          <p:cNvPr id="7" name="Rectangle 6">
            <a:extLst>
              <a:ext uri="{FF2B5EF4-FFF2-40B4-BE49-F238E27FC236}">
                <a16:creationId xmlns:a16="http://schemas.microsoft.com/office/drawing/2014/main" id="{E8983D59-34B0-4AD5-A291-49DA9F4B7DFD}"/>
              </a:ext>
            </a:extLst>
          </p:cNvPr>
          <p:cNvSpPr/>
          <p:nvPr/>
        </p:nvSpPr>
        <p:spPr>
          <a:xfrm>
            <a:off x="5715373" y="2905113"/>
            <a:ext cx="4036821" cy="1200329"/>
          </a:xfrm>
          <a:prstGeom prst="rect">
            <a:avLst/>
          </a:prstGeom>
        </p:spPr>
        <p:txBody>
          <a:bodyPr wrap="square">
            <a:spAutoFit/>
          </a:bodyPr>
          <a:lstStyle/>
          <a:p>
            <a:pPr algn="ctr"/>
            <a:r>
              <a:rPr lang="en-US" sz="2400" i="1" dirty="0">
                <a:latin typeface="Lora"/>
              </a:rPr>
              <a:t>What weighs more  </a:t>
            </a:r>
          </a:p>
          <a:p>
            <a:pPr algn="ctr"/>
            <a:r>
              <a:rPr lang="en-US" sz="2400" i="1" dirty="0">
                <a:latin typeface="Lora"/>
              </a:rPr>
              <a:t>100 pounds of feathers, </a:t>
            </a:r>
          </a:p>
          <a:p>
            <a:pPr algn="ctr"/>
            <a:r>
              <a:rPr lang="en-US" sz="2400" i="1" dirty="0">
                <a:latin typeface="Lora"/>
              </a:rPr>
              <a:t>or 100 pounds of quarters?</a:t>
            </a:r>
            <a:endParaRPr lang="en-US" sz="2400" i="1" dirty="0"/>
          </a:p>
        </p:txBody>
      </p:sp>
      <p:sp>
        <p:nvSpPr>
          <p:cNvPr id="8" name="Rectangle 7">
            <a:extLst>
              <a:ext uri="{FF2B5EF4-FFF2-40B4-BE49-F238E27FC236}">
                <a16:creationId xmlns:a16="http://schemas.microsoft.com/office/drawing/2014/main" id="{3270EE0F-DC76-4C5A-8784-0299FB0875E6}"/>
              </a:ext>
            </a:extLst>
          </p:cNvPr>
          <p:cNvSpPr/>
          <p:nvPr/>
        </p:nvSpPr>
        <p:spPr>
          <a:xfrm>
            <a:off x="371707" y="4840740"/>
            <a:ext cx="5480453" cy="1569660"/>
          </a:xfrm>
          <a:prstGeom prst="rect">
            <a:avLst/>
          </a:prstGeom>
        </p:spPr>
        <p:txBody>
          <a:bodyPr wrap="square">
            <a:spAutoFit/>
          </a:bodyPr>
          <a:lstStyle/>
          <a:p>
            <a:pPr algn="r"/>
            <a:r>
              <a:rPr lang="en-US" sz="2400" i="1" dirty="0">
                <a:solidFill>
                  <a:schemeClr val="accent2">
                    <a:lumMod val="75000"/>
                  </a:schemeClr>
                </a:solidFill>
                <a:latin typeface="Lora"/>
              </a:rPr>
              <a:t>If you were alone in a dark cabin, with only one match and a lamp, a fireplace, and a candle to choose from, which would you light first?</a:t>
            </a:r>
            <a:endParaRPr lang="en-US" sz="2400" i="1" dirty="0">
              <a:solidFill>
                <a:schemeClr val="accent2">
                  <a:lumMod val="75000"/>
                </a:schemeClr>
              </a:solidFill>
            </a:endParaRPr>
          </a:p>
        </p:txBody>
      </p:sp>
    </p:spTree>
    <p:extLst>
      <p:ext uri="{BB962C8B-B14F-4D97-AF65-F5344CB8AC3E}">
        <p14:creationId xmlns:p14="http://schemas.microsoft.com/office/powerpoint/2010/main" val="28000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474-4965-47D0-B034-3F5C3BFBDCDB}"/>
              </a:ext>
            </a:extLst>
          </p:cNvPr>
          <p:cNvSpPr>
            <a:spLocks noGrp="1"/>
          </p:cNvSpPr>
          <p:nvPr>
            <p:ph type="title"/>
          </p:nvPr>
        </p:nvSpPr>
        <p:spPr>
          <a:xfrm>
            <a:off x="536658" y="87499"/>
            <a:ext cx="9692640" cy="914095"/>
          </a:xfrm>
        </p:spPr>
        <p:txBody>
          <a:bodyPr anchor="t">
            <a:normAutofit/>
          </a:bodyPr>
          <a:lstStyle/>
          <a:p>
            <a:r>
              <a:rPr lang="en-US" dirty="0"/>
              <a:t>Vision – Mission - Values</a:t>
            </a:r>
            <a:endParaRPr lang="en-US" i="1" dirty="0"/>
          </a:p>
        </p:txBody>
      </p:sp>
      <p:sp>
        <p:nvSpPr>
          <p:cNvPr id="3" name="Rectangle 2">
            <a:extLst>
              <a:ext uri="{FF2B5EF4-FFF2-40B4-BE49-F238E27FC236}">
                <a16:creationId xmlns:a16="http://schemas.microsoft.com/office/drawing/2014/main" id="{7634B2EC-4A22-44B9-A520-03E2E5C6E913}"/>
              </a:ext>
            </a:extLst>
          </p:cNvPr>
          <p:cNvSpPr/>
          <p:nvPr/>
        </p:nvSpPr>
        <p:spPr>
          <a:xfrm>
            <a:off x="929067" y="1219066"/>
            <a:ext cx="10601293" cy="5262979"/>
          </a:xfrm>
          <a:prstGeom prst="rect">
            <a:avLst/>
          </a:prstGeom>
        </p:spPr>
        <p:txBody>
          <a:bodyPr wrap="square">
            <a:spAutoFit/>
          </a:bodyPr>
          <a:lstStyle/>
          <a:p>
            <a:pPr fontAlgn="base"/>
            <a:r>
              <a:rPr lang="en-US" sz="2400" b="1" dirty="0">
                <a:solidFill>
                  <a:srgbClr val="000000"/>
                </a:solidFill>
                <a:latin typeface="Open Sans"/>
              </a:rPr>
              <a:t>Vision Statement</a:t>
            </a:r>
            <a:r>
              <a:rPr lang="en-US" sz="2400" dirty="0">
                <a:solidFill>
                  <a:srgbClr val="000000"/>
                </a:solidFill>
                <a:latin typeface="Open Sans"/>
              </a:rPr>
              <a:t>: Your transcendent business purpose. What you stand for. The star on the horizon to be chased. Your enduring, ultimate purpose. It serves as inspiration for your employees and your external audiences.</a:t>
            </a:r>
          </a:p>
          <a:p>
            <a:pPr fontAlgn="base"/>
            <a:endParaRPr lang="en-US" sz="2400" dirty="0">
              <a:solidFill>
                <a:srgbClr val="000000"/>
              </a:solidFill>
              <a:latin typeface="Open Sans"/>
            </a:endParaRPr>
          </a:p>
          <a:p>
            <a:pPr fontAlgn="base"/>
            <a:endParaRPr lang="en-US" sz="2400" dirty="0">
              <a:solidFill>
                <a:srgbClr val="000000"/>
              </a:solidFill>
              <a:latin typeface="Open Sans"/>
            </a:endParaRPr>
          </a:p>
          <a:p>
            <a:pPr fontAlgn="base"/>
            <a:r>
              <a:rPr lang="en-US" sz="2400" b="1" dirty="0">
                <a:solidFill>
                  <a:srgbClr val="000000"/>
                </a:solidFill>
                <a:latin typeface="Open Sans"/>
              </a:rPr>
              <a:t>Mission Statement</a:t>
            </a:r>
            <a:r>
              <a:rPr lang="en-US" sz="2400" dirty="0">
                <a:solidFill>
                  <a:srgbClr val="000000"/>
                </a:solidFill>
                <a:latin typeface="Open Sans"/>
              </a:rPr>
              <a:t>: Your transactional  business purpose. The things you do to achieve your vision. A compass to reach that star on the horizon. Ultimately, it keeps people focused on what will drive business results. It serves as a source of direction.</a:t>
            </a:r>
          </a:p>
          <a:p>
            <a:pPr fontAlgn="base"/>
            <a:endParaRPr lang="en-US" sz="2400" dirty="0">
              <a:solidFill>
                <a:srgbClr val="000000"/>
              </a:solidFill>
              <a:latin typeface="Open Sans"/>
            </a:endParaRPr>
          </a:p>
          <a:p>
            <a:pPr fontAlgn="base"/>
            <a:endParaRPr lang="en-US" sz="2400" dirty="0">
              <a:solidFill>
                <a:srgbClr val="000000"/>
              </a:solidFill>
              <a:latin typeface="Open Sans"/>
            </a:endParaRPr>
          </a:p>
          <a:p>
            <a:pPr fontAlgn="base"/>
            <a:r>
              <a:rPr lang="en-US" sz="2400" b="1" dirty="0">
                <a:solidFill>
                  <a:srgbClr val="000000"/>
                </a:solidFill>
                <a:latin typeface="Open Sans"/>
              </a:rPr>
              <a:t>Values</a:t>
            </a:r>
            <a:r>
              <a:rPr lang="en-US" sz="2400" dirty="0">
                <a:solidFill>
                  <a:srgbClr val="000000"/>
                </a:solidFill>
                <a:latin typeface="Open Sans"/>
              </a:rPr>
              <a:t>: Your fundamental principles of operation. The best behaviors of your best employees on their best days. Daily guides for action along your journey. The fundamental principles by which a business operates.</a:t>
            </a:r>
          </a:p>
        </p:txBody>
      </p:sp>
    </p:spTree>
    <p:extLst>
      <p:ext uri="{BB962C8B-B14F-4D97-AF65-F5344CB8AC3E}">
        <p14:creationId xmlns:p14="http://schemas.microsoft.com/office/powerpoint/2010/main" val="77266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474-4965-47D0-B034-3F5C3BFBDCDB}"/>
              </a:ext>
            </a:extLst>
          </p:cNvPr>
          <p:cNvSpPr>
            <a:spLocks noGrp="1"/>
          </p:cNvSpPr>
          <p:nvPr>
            <p:ph type="title"/>
          </p:nvPr>
        </p:nvSpPr>
        <p:spPr>
          <a:xfrm>
            <a:off x="536658" y="87499"/>
            <a:ext cx="9692640" cy="914095"/>
          </a:xfrm>
        </p:spPr>
        <p:txBody>
          <a:bodyPr anchor="t">
            <a:normAutofit/>
          </a:bodyPr>
          <a:lstStyle/>
          <a:p>
            <a:r>
              <a:rPr lang="en-US" dirty="0"/>
              <a:t>Why</a:t>
            </a:r>
            <a:endParaRPr lang="en-US" i="1" dirty="0"/>
          </a:p>
        </p:txBody>
      </p:sp>
      <p:sp>
        <p:nvSpPr>
          <p:cNvPr id="5" name="Rectangle 4">
            <a:extLst>
              <a:ext uri="{FF2B5EF4-FFF2-40B4-BE49-F238E27FC236}">
                <a16:creationId xmlns:a16="http://schemas.microsoft.com/office/drawing/2014/main" id="{13F21A93-F77A-4C22-835C-DA80CF39A89C}"/>
              </a:ext>
            </a:extLst>
          </p:cNvPr>
          <p:cNvSpPr/>
          <p:nvPr/>
        </p:nvSpPr>
        <p:spPr>
          <a:xfrm>
            <a:off x="2057772" y="3079072"/>
            <a:ext cx="8014009" cy="307777"/>
          </a:xfrm>
          <a:prstGeom prst="rect">
            <a:avLst/>
          </a:prstGeom>
        </p:spPr>
        <p:txBody>
          <a:bodyPr wrap="square">
            <a:spAutoFit/>
          </a:bodyPr>
          <a:lstStyle/>
          <a:p>
            <a:r>
              <a:rPr lang="en-US" sz="1400" dirty="0">
                <a:hlinkClick r:id="rId3"/>
              </a:rPr>
              <a:t>https://www.ted.com/talks/simon_sinek_how_great_leaders_inspire_action?language=en#t-164380</a:t>
            </a:r>
            <a:endParaRPr lang="en-US" sz="1400" dirty="0"/>
          </a:p>
        </p:txBody>
      </p:sp>
    </p:spTree>
    <p:extLst>
      <p:ext uri="{BB962C8B-B14F-4D97-AF65-F5344CB8AC3E}">
        <p14:creationId xmlns:p14="http://schemas.microsoft.com/office/powerpoint/2010/main" val="271063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474-4965-47D0-B034-3F5C3BFBDCDB}"/>
              </a:ext>
            </a:extLst>
          </p:cNvPr>
          <p:cNvSpPr>
            <a:spLocks noGrp="1"/>
          </p:cNvSpPr>
          <p:nvPr>
            <p:ph type="title"/>
          </p:nvPr>
        </p:nvSpPr>
        <p:spPr>
          <a:xfrm>
            <a:off x="536658" y="87499"/>
            <a:ext cx="9692640" cy="914095"/>
          </a:xfrm>
        </p:spPr>
        <p:txBody>
          <a:bodyPr anchor="t">
            <a:normAutofit/>
          </a:bodyPr>
          <a:lstStyle/>
          <a:p>
            <a:r>
              <a:rPr lang="en-US" dirty="0"/>
              <a:t>Why </a:t>
            </a:r>
            <a:r>
              <a:rPr lang="en-US" sz="2800" dirty="0"/>
              <a:t>Exercise</a:t>
            </a:r>
            <a:endParaRPr lang="en-US" i="1" dirty="0"/>
          </a:p>
        </p:txBody>
      </p:sp>
      <p:sp>
        <p:nvSpPr>
          <p:cNvPr id="3" name="Rectangle 2">
            <a:extLst>
              <a:ext uri="{FF2B5EF4-FFF2-40B4-BE49-F238E27FC236}">
                <a16:creationId xmlns:a16="http://schemas.microsoft.com/office/drawing/2014/main" id="{7634B2EC-4A22-44B9-A520-03E2E5C6E913}"/>
              </a:ext>
            </a:extLst>
          </p:cNvPr>
          <p:cNvSpPr/>
          <p:nvPr/>
        </p:nvSpPr>
        <p:spPr>
          <a:xfrm>
            <a:off x="2292823" y="1131964"/>
            <a:ext cx="8065827" cy="5262979"/>
          </a:xfrm>
          <a:prstGeom prst="rect">
            <a:avLst/>
          </a:prstGeom>
        </p:spPr>
        <p:txBody>
          <a:bodyPr wrap="square">
            <a:spAutoFit/>
          </a:bodyPr>
          <a:lstStyle/>
          <a:p>
            <a:pPr fontAlgn="base"/>
            <a:r>
              <a:rPr lang="en-US" sz="2400" b="1" dirty="0">
                <a:solidFill>
                  <a:srgbClr val="000000"/>
                </a:solidFill>
                <a:latin typeface="Open Sans"/>
              </a:rPr>
              <a:t>What’s Your Purpose?</a:t>
            </a:r>
          </a:p>
          <a:p>
            <a:pPr fontAlgn="base"/>
            <a:endParaRPr lang="en-US" sz="2400" b="1" dirty="0">
              <a:solidFill>
                <a:srgbClr val="000000"/>
              </a:solidFill>
              <a:latin typeface="Open Sans"/>
            </a:endParaRPr>
          </a:p>
          <a:p>
            <a:pPr fontAlgn="base"/>
            <a:r>
              <a:rPr lang="en-US" sz="2400" b="1" dirty="0">
                <a:solidFill>
                  <a:srgbClr val="000000"/>
                </a:solidFill>
                <a:latin typeface="Open Sans"/>
              </a:rPr>
              <a:t>What’s Your Cause?</a:t>
            </a:r>
          </a:p>
          <a:p>
            <a:pPr fontAlgn="base"/>
            <a:endParaRPr lang="en-US" sz="2400" b="1" dirty="0">
              <a:solidFill>
                <a:srgbClr val="000000"/>
              </a:solidFill>
              <a:latin typeface="Open Sans"/>
            </a:endParaRPr>
          </a:p>
          <a:p>
            <a:pPr fontAlgn="base"/>
            <a:r>
              <a:rPr lang="en-US" sz="2400" b="1" dirty="0">
                <a:solidFill>
                  <a:srgbClr val="000000"/>
                </a:solidFill>
                <a:latin typeface="Open Sans"/>
              </a:rPr>
              <a:t>What’s Your Belief?</a:t>
            </a:r>
          </a:p>
          <a:p>
            <a:pPr fontAlgn="base"/>
            <a:endParaRPr lang="en-US" sz="2400" b="1" dirty="0">
              <a:solidFill>
                <a:srgbClr val="000000"/>
              </a:solidFill>
              <a:latin typeface="Open Sans"/>
            </a:endParaRPr>
          </a:p>
          <a:p>
            <a:pPr fontAlgn="base"/>
            <a:r>
              <a:rPr lang="en-US" sz="2400" b="1" dirty="0">
                <a:solidFill>
                  <a:srgbClr val="000000"/>
                </a:solidFill>
                <a:latin typeface="Open Sans"/>
              </a:rPr>
              <a:t>Why Does Your Organization Exist?</a:t>
            </a:r>
          </a:p>
          <a:p>
            <a:pPr fontAlgn="base"/>
            <a:endParaRPr lang="en-US" sz="2400" b="1" dirty="0">
              <a:solidFill>
                <a:srgbClr val="000000"/>
              </a:solidFill>
              <a:latin typeface="Open Sans"/>
            </a:endParaRPr>
          </a:p>
          <a:p>
            <a:pPr fontAlgn="base"/>
            <a:r>
              <a:rPr lang="en-US" sz="2400" b="1" dirty="0">
                <a:solidFill>
                  <a:srgbClr val="000000"/>
                </a:solidFill>
                <a:latin typeface="Open Sans"/>
              </a:rPr>
              <a:t>Why Do You Get Out of Bed in the Morning?</a:t>
            </a:r>
          </a:p>
          <a:p>
            <a:pPr fontAlgn="base"/>
            <a:endParaRPr lang="en-US" sz="2400" b="1" dirty="0">
              <a:solidFill>
                <a:srgbClr val="000000"/>
              </a:solidFill>
              <a:latin typeface="Open Sans"/>
            </a:endParaRPr>
          </a:p>
          <a:p>
            <a:pPr fontAlgn="base"/>
            <a:r>
              <a:rPr lang="en-US" sz="2400" b="1" dirty="0">
                <a:solidFill>
                  <a:srgbClr val="000000"/>
                </a:solidFill>
                <a:latin typeface="Open Sans"/>
              </a:rPr>
              <a:t>Why Should Anyone Care?</a:t>
            </a:r>
          </a:p>
          <a:p>
            <a:pPr fontAlgn="base"/>
            <a:r>
              <a:rPr lang="en-US" sz="2400" b="1" dirty="0">
                <a:solidFill>
                  <a:srgbClr val="000000"/>
                </a:solidFill>
                <a:latin typeface="Open Sans"/>
              </a:rPr>
              <a:t>	</a:t>
            </a:r>
          </a:p>
          <a:p>
            <a:pPr fontAlgn="base"/>
            <a:r>
              <a:rPr lang="en-US" sz="2400" b="1" dirty="0">
                <a:solidFill>
                  <a:srgbClr val="000000"/>
                </a:solidFill>
                <a:latin typeface="Open Sans"/>
              </a:rPr>
              <a:t>	</a:t>
            </a:r>
            <a:r>
              <a:rPr lang="en-US" sz="2400" dirty="0">
                <a:solidFill>
                  <a:srgbClr val="000000"/>
                </a:solidFill>
                <a:latin typeface="Open Sans"/>
              </a:rPr>
              <a:t>Simon Sinek</a:t>
            </a:r>
          </a:p>
          <a:p>
            <a:pPr fontAlgn="base"/>
            <a:endParaRPr lang="en-US" sz="2400" b="1" dirty="0">
              <a:solidFill>
                <a:srgbClr val="000000"/>
              </a:solidFill>
              <a:latin typeface="Open Sans"/>
            </a:endParaRPr>
          </a:p>
        </p:txBody>
      </p:sp>
    </p:spTree>
    <p:extLst>
      <p:ext uri="{BB962C8B-B14F-4D97-AF65-F5344CB8AC3E}">
        <p14:creationId xmlns:p14="http://schemas.microsoft.com/office/powerpoint/2010/main" val="411153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474-4965-47D0-B034-3F5C3BFBDCDB}"/>
              </a:ext>
            </a:extLst>
          </p:cNvPr>
          <p:cNvSpPr>
            <a:spLocks noGrp="1"/>
          </p:cNvSpPr>
          <p:nvPr>
            <p:ph type="title"/>
          </p:nvPr>
        </p:nvSpPr>
        <p:spPr>
          <a:xfrm>
            <a:off x="536658" y="87499"/>
            <a:ext cx="9692640" cy="914095"/>
          </a:xfrm>
        </p:spPr>
        <p:txBody>
          <a:bodyPr anchor="t">
            <a:normAutofit/>
          </a:bodyPr>
          <a:lstStyle/>
          <a:p>
            <a:r>
              <a:rPr lang="en-US" dirty="0"/>
              <a:t>Vision – </a:t>
            </a:r>
            <a:r>
              <a:rPr lang="en-US" sz="2800" i="1" dirty="0"/>
              <a:t>Why you do what you do?</a:t>
            </a:r>
            <a:endParaRPr lang="en-US" i="1" dirty="0"/>
          </a:p>
        </p:txBody>
      </p:sp>
      <p:sp>
        <p:nvSpPr>
          <p:cNvPr id="4" name="Rectangle 3">
            <a:extLst>
              <a:ext uri="{FF2B5EF4-FFF2-40B4-BE49-F238E27FC236}">
                <a16:creationId xmlns:a16="http://schemas.microsoft.com/office/drawing/2014/main" id="{AE94A3ED-E99E-4638-830B-C7491BD6C0BE}"/>
              </a:ext>
            </a:extLst>
          </p:cNvPr>
          <p:cNvSpPr/>
          <p:nvPr/>
        </p:nvSpPr>
        <p:spPr>
          <a:xfrm>
            <a:off x="717174" y="1197855"/>
            <a:ext cx="8647953" cy="3046988"/>
          </a:xfrm>
          <a:prstGeom prst="rect">
            <a:avLst/>
          </a:prstGeom>
        </p:spPr>
        <p:txBody>
          <a:bodyPr wrap="square">
            <a:spAutoFit/>
          </a:bodyPr>
          <a:lstStyle/>
          <a:p>
            <a:r>
              <a:rPr lang="en-US" sz="3200" b="1" dirty="0">
                <a:solidFill>
                  <a:srgbClr val="212121"/>
                </a:solidFill>
                <a:latin typeface="Lato"/>
              </a:rPr>
              <a:t>Working hard for something we don’t care about is called stress.</a:t>
            </a:r>
          </a:p>
          <a:p>
            <a:endParaRPr lang="en-US" sz="3200" b="1" dirty="0">
              <a:solidFill>
                <a:srgbClr val="212121"/>
              </a:solidFill>
              <a:latin typeface="Lato"/>
            </a:endParaRPr>
          </a:p>
          <a:p>
            <a:r>
              <a:rPr lang="en-US" sz="3200" b="1" dirty="0">
                <a:solidFill>
                  <a:srgbClr val="212121"/>
                </a:solidFill>
                <a:latin typeface="Lato"/>
              </a:rPr>
              <a:t>Working hard for something we love is called passion.</a:t>
            </a:r>
          </a:p>
          <a:p>
            <a:r>
              <a:rPr lang="en-US" sz="3200" b="1" dirty="0">
                <a:solidFill>
                  <a:srgbClr val="212121"/>
                </a:solidFill>
                <a:latin typeface="Lato"/>
              </a:rPr>
              <a:t>	</a:t>
            </a:r>
            <a:r>
              <a:rPr lang="en-US" sz="2000" dirty="0">
                <a:solidFill>
                  <a:srgbClr val="212121"/>
                </a:solidFill>
                <a:latin typeface="Lato"/>
              </a:rPr>
              <a:t>Simon Sinek</a:t>
            </a:r>
            <a:endParaRPr lang="en-US" sz="2800" dirty="0"/>
          </a:p>
        </p:txBody>
      </p:sp>
      <p:sp>
        <p:nvSpPr>
          <p:cNvPr id="3" name="Rectangle 2">
            <a:extLst>
              <a:ext uri="{FF2B5EF4-FFF2-40B4-BE49-F238E27FC236}">
                <a16:creationId xmlns:a16="http://schemas.microsoft.com/office/drawing/2014/main" id="{4A36FAAC-C66B-4FEB-A98F-120555A41A81}"/>
              </a:ext>
            </a:extLst>
          </p:cNvPr>
          <p:cNvSpPr/>
          <p:nvPr/>
        </p:nvSpPr>
        <p:spPr>
          <a:xfrm>
            <a:off x="725393" y="4866946"/>
            <a:ext cx="10626371" cy="584775"/>
          </a:xfrm>
          <a:prstGeom prst="rect">
            <a:avLst/>
          </a:prstGeom>
        </p:spPr>
        <p:txBody>
          <a:bodyPr wrap="square">
            <a:spAutoFit/>
          </a:bodyPr>
          <a:lstStyle/>
          <a:p>
            <a:r>
              <a:rPr lang="en-US" sz="3200" b="1" dirty="0">
                <a:solidFill>
                  <a:srgbClr val="212121"/>
                </a:solidFill>
                <a:latin typeface="Lato"/>
              </a:rPr>
              <a:t>Why do you dedicate your life to your work?</a:t>
            </a:r>
          </a:p>
        </p:txBody>
      </p:sp>
    </p:spTree>
    <p:extLst>
      <p:ext uri="{BB962C8B-B14F-4D97-AF65-F5344CB8AC3E}">
        <p14:creationId xmlns:p14="http://schemas.microsoft.com/office/powerpoint/2010/main" val="105692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474-4965-47D0-B034-3F5C3BFBDCDB}"/>
              </a:ext>
            </a:extLst>
          </p:cNvPr>
          <p:cNvSpPr>
            <a:spLocks noGrp="1"/>
          </p:cNvSpPr>
          <p:nvPr>
            <p:ph type="title"/>
          </p:nvPr>
        </p:nvSpPr>
        <p:spPr>
          <a:xfrm>
            <a:off x="536658" y="87499"/>
            <a:ext cx="9692640" cy="914095"/>
          </a:xfrm>
        </p:spPr>
        <p:txBody>
          <a:bodyPr anchor="t">
            <a:normAutofit fontScale="90000"/>
          </a:bodyPr>
          <a:lstStyle/>
          <a:p>
            <a:r>
              <a:rPr lang="en-US" dirty="0"/>
              <a:t>School of Natural Sciences – Vision</a:t>
            </a:r>
            <a:br>
              <a:rPr lang="en-US" dirty="0"/>
            </a:br>
            <a:r>
              <a:rPr lang="en-US" sz="3600" b="1" i="1" dirty="0"/>
              <a:t>Who is Our Audience?</a:t>
            </a:r>
            <a:endParaRPr lang="en-US" b="1" i="1" dirty="0"/>
          </a:p>
        </p:txBody>
      </p:sp>
      <p:pic>
        <p:nvPicPr>
          <p:cNvPr id="5" name="Picture 4">
            <a:extLst>
              <a:ext uri="{FF2B5EF4-FFF2-40B4-BE49-F238E27FC236}">
                <a16:creationId xmlns:a16="http://schemas.microsoft.com/office/drawing/2014/main" id="{D2AEC7F9-ABF6-41FA-B43D-A0901502E169}"/>
              </a:ext>
            </a:extLst>
          </p:cNvPr>
          <p:cNvPicPr>
            <a:picLocks noChangeAspect="1"/>
          </p:cNvPicPr>
          <p:nvPr/>
        </p:nvPicPr>
        <p:blipFill>
          <a:blip r:embed="rId3"/>
          <a:stretch>
            <a:fillRect/>
          </a:stretch>
        </p:blipFill>
        <p:spPr>
          <a:xfrm>
            <a:off x="2511253" y="1625928"/>
            <a:ext cx="6925031" cy="4788585"/>
          </a:xfrm>
          <a:prstGeom prst="rect">
            <a:avLst/>
          </a:prstGeom>
        </p:spPr>
      </p:pic>
    </p:spTree>
    <p:extLst>
      <p:ext uri="{BB962C8B-B14F-4D97-AF65-F5344CB8AC3E}">
        <p14:creationId xmlns:p14="http://schemas.microsoft.com/office/powerpoint/2010/main" val="299681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474-4965-47D0-B034-3F5C3BFBDCDB}"/>
              </a:ext>
            </a:extLst>
          </p:cNvPr>
          <p:cNvSpPr>
            <a:spLocks noGrp="1"/>
          </p:cNvSpPr>
          <p:nvPr>
            <p:ph type="title"/>
          </p:nvPr>
        </p:nvSpPr>
        <p:spPr>
          <a:xfrm>
            <a:off x="536658" y="87499"/>
            <a:ext cx="9692640" cy="914095"/>
          </a:xfrm>
        </p:spPr>
        <p:txBody>
          <a:bodyPr anchor="t">
            <a:normAutofit/>
          </a:bodyPr>
          <a:lstStyle/>
          <a:p>
            <a:r>
              <a:rPr lang="en-US" dirty="0"/>
              <a:t>Vision – </a:t>
            </a:r>
            <a:r>
              <a:rPr lang="en-US" sz="2800" i="1" dirty="0"/>
              <a:t>Why you do what you do?</a:t>
            </a:r>
            <a:endParaRPr lang="en-US" i="1" dirty="0"/>
          </a:p>
        </p:txBody>
      </p:sp>
      <p:sp>
        <p:nvSpPr>
          <p:cNvPr id="4" name="Rectangle 3">
            <a:extLst>
              <a:ext uri="{FF2B5EF4-FFF2-40B4-BE49-F238E27FC236}">
                <a16:creationId xmlns:a16="http://schemas.microsoft.com/office/drawing/2014/main" id="{AE94A3ED-E99E-4638-830B-C7491BD6C0BE}"/>
              </a:ext>
            </a:extLst>
          </p:cNvPr>
          <p:cNvSpPr/>
          <p:nvPr/>
        </p:nvSpPr>
        <p:spPr>
          <a:xfrm>
            <a:off x="717174" y="1197855"/>
            <a:ext cx="8647953" cy="3046988"/>
          </a:xfrm>
          <a:prstGeom prst="rect">
            <a:avLst/>
          </a:prstGeom>
        </p:spPr>
        <p:txBody>
          <a:bodyPr wrap="square">
            <a:spAutoFit/>
          </a:bodyPr>
          <a:lstStyle/>
          <a:p>
            <a:r>
              <a:rPr lang="en-US" sz="3200" b="1" dirty="0">
                <a:solidFill>
                  <a:srgbClr val="212121"/>
                </a:solidFill>
                <a:latin typeface="Lato"/>
              </a:rPr>
              <a:t>Why did you choose UC Merced?</a:t>
            </a:r>
          </a:p>
          <a:p>
            <a:endParaRPr lang="en-US" sz="3200" b="1" dirty="0">
              <a:solidFill>
                <a:srgbClr val="212121"/>
              </a:solidFill>
              <a:latin typeface="Lato"/>
            </a:endParaRPr>
          </a:p>
          <a:p>
            <a:endParaRPr lang="en-US" sz="3200" b="1" dirty="0">
              <a:solidFill>
                <a:srgbClr val="212121"/>
              </a:solidFill>
              <a:latin typeface="Lato"/>
            </a:endParaRPr>
          </a:p>
          <a:p>
            <a:r>
              <a:rPr lang="en-US" sz="3200" b="1" dirty="0">
                <a:solidFill>
                  <a:srgbClr val="212121"/>
                </a:solidFill>
                <a:latin typeface="Lato"/>
              </a:rPr>
              <a:t>What gets you excited to come to work?</a:t>
            </a:r>
          </a:p>
          <a:p>
            <a:endParaRPr lang="en-US" sz="3200" b="1" dirty="0">
              <a:solidFill>
                <a:srgbClr val="212121"/>
              </a:solidFill>
              <a:latin typeface="Lato"/>
            </a:endParaRPr>
          </a:p>
          <a:p>
            <a:endParaRPr lang="en-US" sz="3200" b="1" dirty="0">
              <a:solidFill>
                <a:srgbClr val="212121"/>
              </a:solidFill>
              <a:latin typeface="Lato"/>
            </a:endParaRPr>
          </a:p>
        </p:txBody>
      </p:sp>
    </p:spTree>
    <p:extLst>
      <p:ext uri="{BB962C8B-B14F-4D97-AF65-F5344CB8AC3E}">
        <p14:creationId xmlns:p14="http://schemas.microsoft.com/office/powerpoint/2010/main" val="747347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474-4965-47D0-B034-3F5C3BFBDCDB}"/>
              </a:ext>
            </a:extLst>
          </p:cNvPr>
          <p:cNvSpPr>
            <a:spLocks noGrp="1"/>
          </p:cNvSpPr>
          <p:nvPr>
            <p:ph type="title"/>
          </p:nvPr>
        </p:nvSpPr>
        <p:spPr>
          <a:xfrm>
            <a:off x="536658" y="87499"/>
            <a:ext cx="9692640" cy="914095"/>
          </a:xfrm>
        </p:spPr>
        <p:txBody>
          <a:bodyPr anchor="t">
            <a:normAutofit/>
          </a:bodyPr>
          <a:lstStyle/>
          <a:p>
            <a:r>
              <a:rPr lang="en-US" dirty="0"/>
              <a:t>Elevator Pitch</a:t>
            </a:r>
          </a:p>
        </p:txBody>
      </p:sp>
      <p:sp>
        <p:nvSpPr>
          <p:cNvPr id="4" name="Rectangle 3">
            <a:extLst>
              <a:ext uri="{FF2B5EF4-FFF2-40B4-BE49-F238E27FC236}">
                <a16:creationId xmlns:a16="http://schemas.microsoft.com/office/drawing/2014/main" id="{439066ED-3C24-4A2D-BBF3-278D9B1F45E3}"/>
              </a:ext>
            </a:extLst>
          </p:cNvPr>
          <p:cNvSpPr/>
          <p:nvPr/>
        </p:nvSpPr>
        <p:spPr>
          <a:xfrm>
            <a:off x="3984702" y="2249422"/>
            <a:ext cx="4231516" cy="2862322"/>
          </a:xfrm>
          <a:prstGeom prst="rect">
            <a:avLst/>
          </a:prstGeom>
        </p:spPr>
        <p:txBody>
          <a:bodyPr wrap="square">
            <a:spAutoFit/>
          </a:bodyPr>
          <a:lstStyle/>
          <a:p>
            <a:pPr algn="ctr"/>
            <a:r>
              <a:rPr lang="en-US" sz="3200" b="1" dirty="0">
                <a:solidFill>
                  <a:srgbClr val="212121"/>
                </a:solidFill>
                <a:latin typeface="Lato"/>
              </a:rPr>
              <a:t>Why Program </a:t>
            </a:r>
            <a:r>
              <a:rPr lang="en-US" sz="3200" b="1" u="sng" dirty="0">
                <a:solidFill>
                  <a:srgbClr val="212121"/>
                </a:solidFill>
                <a:latin typeface="Lato"/>
              </a:rPr>
              <a:t>X</a:t>
            </a:r>
            <a:r>
              <a:rPr lang="en-US" sz="3200" b="1" dirty="0">
                <a:solidFill>
                  <a:srgbClr val="212121"/>
                </a:solidFill>
                <a:latin typeface="Lato"/>
              </a:rPr>
              <a:t>?  </a:t>
            </a:r>
          </a:p>
          <a:p>
            <a:pPr algn="ctr"/>
            <a:endParaRPr lang="en-US" sz="3200" b="1" dirty="0">
              <a:solidFill>
                <a:srgbClr val="212121"/>
              </a:solidFill>
              <a:latin typeface="Lato"/>
            </a:endParaRPr>
          </a:p>
          <a:p>
            <a:pPr algn="ctr"/>
            <a:endParaRPr lang="en-US" sz="3200" b="1" dirty="0">
              <a:solidFill>
                <a:srgbClr val="212121"/>
              </a:solidFill>
              <a:latin typeface="Lato"/>
            </a:endParaRPr>
          </a:p>
          <a:p>
            <a:pPr algn="ctr"/>
            <a:r>
              <a:rPr lang="en-US" sz="3200" b="1" dirty="0">
                <a:solidFill>
                  <a:srgbClr val="212121"/>
                </a:solidFill>
                <a:latin typeface="Lato"/>
              </a:rPr>
              <a:t>Why @UCM?</a:t>
            </a:r>
          </a:p>
          <a:p>
            <a:pPr algn="ctr"/>
            <a:endParaRPr lang="en-US" sz="3200" b="1" dirty="0">
              <a:solidFill>
                <a:srgbClr val="212121"/>
              </a:solidFill>
              <a:latin typeface="Lato"/>
            </a:endParaRPr>
          </a:p>
          <a:p>
            <a:pPr algn="ctr"/>
            <a:r>
              <a:rPr lang="en-US" sz="1400" dirty="0">
                <a:solidFill>
                  <a:srgbClr val="212121"/>
                </a:solidFill>
                <a:latin typeface="Lato"/>
              </a:rPr>
              <a:t>(What is distinct about our way?)</a:t>
            </a:r>
            <a:endParaRPr lang="en-US" sz="1200" dirty="0"/>
          </a:p>
        </p:txBody>
      </p:sp>
    </p:spTree>
    <p:extLst>
      <p:ext uri="{BB962C8B-B14F-4D97-AF65-F5344CB8AC3E}">
        <p14:creationId xmlns:p14="http://schemas.microsoft.com/office/powerpoint/2010/main" val="530165730"/>
      </p:ext>
    </p:extLst>
  </p:cSld>
  <p:clrMapOvr>
    <a:masterClrMapping/>
  </p:clrMapOvr>
</p:sld>
</file>

<file path=ppt/theme/theme1.xml><?xml version="1.0" encoding="utf-8"?>
<a:theme xmlns:a="http://schemas.openxmlformats.org/drawingml/2006/main" name="UCM_BFSI_EdgeBandTheme">
  <a:themeElements>
    <a:clrScheme name="UC Merced Color Standard 2017">
      <a:dk1>
        <a:srgbClr val="000000"/>
      </a:dk1>
      <a:lt1>
        <a:srgbClr val="FFFFFF"/>
      </a:lt1>
      <a:dk2>
        <a:srgbClr val="092F44"/>
      </a:dk2>
      <a:lt2>
        <a:srgbClr val="F8F5EC"/>
      </a:lt2>
      <a:accent1>
        <a:srgbClr val="092F44"/>
      </a:accent1>
      <a:accent2>
        <a:srgbClr val="5F8498"/>
      </a:accent2>
      <a:accent3>
        <a:srgbClr val="2980B9"/>
      </a:accent3>
      <a:accent4>
        <a:srgbClr val="A29061"/>
      </a:accent4>
      <a:accent5>
        <a:srgbClr val="5B5B5B"/>
      </a:accent5>
      <a:accent6>
        <a:srgbClr val="235B16"/>
      </a:accent6>
      <a:hlink>
        <a:srgbClr val="2980B9"/>
      </a:hlink>
      <a:folHlink>
        <a:srgbClr val="2980B9"/>
      </a:folHlink>
    </a:clrScheme>
    <a:fontScheme name="UCM Font Approx 2017">
      <a:majorFont>
        <a:latin typeface="Mongolian Baiti"/>
        <a:ea typeface=""/>
        <a:cs typeface=""/>
      </a:majorFont>
      <a:minorFont>
        <a:latin typeface="Gadugi"/>
        <a:ea typeface=""/>
        <a:cs typeface=""/>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UCM_BFSI_EdgeBandTheme" id="{7188F00A-7E54-4C94-8A1E-3A3C14F6E802}" vid="{705C980E-4880-485E-BFAC-64D5F274F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UCM_BFSI_EdgeBandTheme</Template>
  <TotalTime>39659</TotalTime>
  <Words>730</Words>
  <Application>Microsoft Office PowerPoint</Application>
  <PresentationFormat>Widescreen</PresentationFormat>
  <Paragraphs>120</Paragraphs>
  <Slides>15</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Calibri</vt:lpstr>
      <vt:lpstr>Gadugi</vt:lpstr>
      <vt:lpstr>Lato</vt:lpstr>
      <vt:lpstr>Lava Std</vt:lpstr>
      <vt:lpstr>Lora</vt:lpstr>
      <vt:lpstr>Merriweather</vt:lpstr>
      <vt:lpstr>Mongolian Baiti</vt:lpstr>
      <vt:lpstr>Open Sans</vt:lpstr>
      <vt:lpstr>stratum-2-web</vt:lpstr>
      <vt:lpstr>Wingdings 2</vt:lpstr>
      <vt:lpstr>UCM_BFSI_EdgeBandTheme</vt:lpstr>
      <vt:lpstr>PowerPoint Presentation</vt:lpstr>
      <vt:lpstr>Lateral Thinking</vt:lpstr>
      <vt:lpstr>Vision – Mission - Values</vt:lpstr>
      <vt:lpstr>Why</vt:lpstr>
      <vt:lpstr>Why Exercise</vt:lpstr>
      <vt:lpstr>Vision – Why you do what you do?</vt:lpstr>
      <vt:lpstr>School of Natural Sciences – Vision Who is Our Audience?</vt:lpstr>
      <vt:lpstr>Vision – Why you do what you do?</vt:lpstr>
      <vt:lpstr>Elevator Pitch</vt:lpstr>
      <vt:lpstr>Loglines</vt:lpstr>
      <vt:lpstr>Loglines</vt:lpstr>
      <vt:lpstr>PowerPoint Presentation</vt:lpstr>
      <vt:lpstr>PowerPoint Presentation</vt:lpstr>
      <vt:lpstr>Vision – Why you do what you do?</vt:lpstr>
      <vt:lpstr>Example – Oregon State University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Activate Position Stories</dc:title>
  <dc:creator>Andrew Boyd</dc:creator>
  <cp:lastModifiedBy>Andrew Boyd</cp:lastModifiedBy>
  <cp:revision>340</cp:revision>
  <dcterms:created xsi:type="dcterms:W3CDTF">2018-02-01T18:22:15Z</dcterms:created>
  <dcterms:modified xsi:type="dcterms:W3CDTF">2020-02-08T00:25:58Z</dcterms:modified>
</cp:coreProperties>
</file>